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41"/>
  </p:notesMasterIdLst>
  <p:sldIdLst>
    <p:sldId id="256" r:id="rId2"/>
    <p:sldId id="262" r:id="rId3"/>
    <p:sldId id="263" r:id="rId4"/>
    <p:sldId id="265" r:id="rId5"/>
    <p:sldId id="264" r:id="rId6"/>
    <p:sldId id="286" r:id="rId7"/>
    <p:sldId id="288" r:id="rId8"/>
    <p:sldId id="267" r:id="rId9"/>
    <p:sldId id="268" r:id="rId10"/>
    <p:sldId id="284" r:id="rId11"/>
    <p:sldId id="266" r:id="rId12"/>
    <p:sldId id="287" r:id="rId13"/>
    <p:sldId id="269" r:id="rId14"/>
    <p:sldId id="285" r:id="rId15"/>
    <p:sldId id="290" r:id="rId16"/>
    <p:sldId id="280" r:id="rId17"/>
    <p:sldId id="291" r:id="rId18"/>
    <p:sldId id="270" r:id="rId19"/>
    <p:sldId id="292" r:id="rId20"/>
    <p:sldId id="271" r:id="rId21"/>
    <p:sldId id="273" r:id="rId22"/>
    <p:sldId id="272" r:id="rId23"/>
    <p:sldId id="274" r:id="rId24"/>
    <p:sldId id="293" r:id="rId25"/>
    <p:sldId id="297" r:id="rId26"/>
    <p:sldId id="298" r:id="rId27"/>
    <p:sldId id="276" r:id="rId28"/>
    <p:sldId id="299" r:id="rId29"/>
    <p:sldId id="294" r:id="rId30"/>
    <p:sldId id="277" r:id="rId31"/>
    <p:sldId id="301" r:id="rId32"/>
    <p:sldId id="302" r:id="rId33"/>
    <p:sldId id="300" r:id="rId34"/>
    <p:sldId id="303" r:id="rId35"/>
    <p:sldId id="275" r:id="rId36"/>
    <p:sldId id="296" r:id="rId37"/>
    <p:sldId id="261" r:id="rId38"/>
    <p:sldId id="30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8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714A-F8EC-FA4C-B30F-E514EE69B885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7AB14-652F-884C-93B9-F74E60ED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2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7AB14-652F-884C-93B9-F74E60ED0E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9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DC42C-E439-9D49-AED5-F6466FB2607D}" type="slidenum">
              <a:rPr lang="en-US">
                <a:latin typeface="Arial" pitchFamily="-101" charset="0"/>
                <a:ea typeface="ＭＳ Ｐゴシック" pitchFamily="-101" charset="-128"/>
                <a:cs typeface="ＭＳ Ｐゴシック" pitchFamily="-101" charset="-128"/>
              </a:rPr>
              <a:pPr/>
              <a:t>37</a:t>
            </a:fld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458-BB8A-7847-90BC-58FEF6C391F0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6BBD458-BB8A-7847-90BC-58FEF6C391F0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BBD458-BB8A-7847-90BC-58FEF6C391F0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s.iris.edu/wilber3/find_even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vice.iris.edu" TargetMode="External"/><Relationship Id="rId3" Type="http://schemas.openxmlformats.org/officeDocument/2006/relationships/hyperlink" Target="http://service.iris.edu/fdsnws/station/1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vice.iris.edu/fdsnws/dataselect/1/" TargetMode="Externa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ds.iris.edu/ds/nodes/dmc/manuals/breq_fast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is.edu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s.iris.edu/SeismiQuery/" TargetMode="Externa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476" y="3813840"/>
            <a:ext cx="6480048" cy="2301240"/>
          </a:xfrm>
        </p:spPr>
        <p:txBody>
          <a:bodyPr>
            <a:normAutofit/>
          </a:bodyPr>
          <a:lstStyle/>
          <a:p>
            <a:r>
              <a:rPr lang="en-US" dirty="0" smtClean="0"/>
              <a:t>Working with the IRIS DMC: Accessing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1994632"/>
            <a:ext cx="6480048" cy="1752600"/>
          </a:xfrm>
        </p:spPr>
        <p:txBody>
          <a:bodyPr/>
          <a:lstStyle/>
          <a:p>
            <a:r>
              <a:rPr lang="en-US" dirty="0" smtClean="0"/>
              <a:t>TIM AHERN, DIRECTOR, IRIS DATA SERVICES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8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9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exercise using BREQ_FAST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0461" y="1415317"/>
            <a:ext cx="7585255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.NAME </a:t>
            </a:r>
            <a:r>
              <a:rPr lang="en-US" dirty="0">
                <a:solidFill>
                  <a:srgbClr val="FFFF00"/>
                </a:solidFill>
              </a:rPr>
              <a:t>Your Name</a:t>
            </a:r>
          </a:p>
          <a:p>
            <a:r>
              <a:rPr lang="en-US" dirty="0"/>
              <a:t>.INST </a:t>
            </a:r>
            <a:r>
              <a:rPr lang="en-US" dirty="0" smtClean="0">
                <a:solidFill>
                  <a:srgbClr val="FFFF00"/>
                </a:solidFill>
              </a:rPr>
              <a:t>Your Institution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.ADDRESS </a:t>
            </a:r>
            <a:r>
              <a:rPr lang="en-US" dirty="0" smtClean="0">
                <a:solidFill>
                  <a:srgbClr val="FFFF00"/>
                </a:solidFill>
              </a:rPr>
              <a:t>Your Address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.EMAIL </a:t>
            </a:r>
            <a:r>
              <a:rPr lang="en-US" dirty="0" smtClean="0">
                <a:solidFill>
                  <a:srgbClr val="FFFF00"/>
                </a:solidFill>
              </a:rPr>
              <a:t>Your Email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.PHONE </a:t>
            </a:r>
            <a:r>
              <a:rPr lang="en-US" dirty="0" smtClean="0">
                <a:solidFill>
                  <a:srgbClr val="FFFF00"/>
                </a:solidFill>
              </a:rPr>
              <a:t>Your phone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.FAX </a:t>
            </a:r>
            <a:r>
              <a:rPr lang="en-US" dirty="0" smtClean="0">
                <a:solidFill>
                  <a:srgbClr val="FFFF00"/>
                </a:solidFill>
              </a:rPr>
              <a:t>Your fax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.MEDIA: FTP</a:t>
            </a:r>
          </a:p>
          <a:p>
            <a:r>
              <a:rPr lang="en-US" dirty="0"/>
              <a:t>.ALTERNATE MEDIA: DAT</a:t>
            </a:r>
          </a:p>
          <a:p>
            <a:r>
              <a:rPr lang="en-US" dirty="0"/>
              <a:t>.ALTERNATE MEDIA: DLT3</a:t>
            </a:r>
          </a:p>
          <a:p>
            <a:r>
              <a:rPr lang="en-US" dirty="0"/>
              <a:t>.LABEL </a:t>
            </a:r>
            <a:r>
              <a:rPr lang="en-US" dirty="0" err="1"/>
              <a:t>Workshop.Test</a:t>
            </a:r>
            <a:endParaRPr lang="en-US" dirty="0"/>
          </a:p>
          <a:p>
            <a:r>
              <a:rPr lang="en-US" dirty="0"/>
              <a:t>.FROM SQ</a:t>
            </a:r>
          </a:p>
          <a:p>
            <a:r>
              <a:rPr lang="en-US" dirty="0"/>
              <a:t>.QUALITY B</a:t>
            </a:r>
          </a:p>
          <a:p>
            <a:r>
              <a:rPr lang="en-US" dirty="0"/>
              <a:t>.END</a:t>
            </a:r>
          </a:p>
          <a:p>
            <a:r>
              <a:rPr lang="de-DE" dirty="0"/>
              <a:t>AAK II 2017 09 04 00 00 00.0000 2017 09 04 01 00 00.9999 1 BH1 00 </a:t>
            </a:r>
            <a:endParaRPr lang="de-DE" dirty="0" smtClean="0"/>
          </a:p>
          <a:p>
            <a:r>
              <a:rPr lang="de-DE" dirty="0" smtClean="0"/>
              <a:t>AAK </a:t>
            </a:r>
            <a:r>
              <a:rPr lang="de-DE" dirty="0"/>
              <a:t>II 2017 09 04 00 00 00.0000 2017 09 04 01 00 00.9999 1 BH2 00 </a:t>
            </a:r>
            <a:r>
              <a:rPr lang="pt-BR" dirty="0" smtClean="0"/>
              <a:t>AAK </a:t>
            </a:r>
            <a:r>
              <a:rPr lang="pt-BR" dirty="0"/>
              <a:t>II 2017 09 04 00 00 00.0000 2017 09 04 01 00 00.9999 1 BHZ 00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85660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Submitting a BREQ_FAST Request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08" y="2295917"/>
            <a:ext cx="8453256" cy="24526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127977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the IRIS DMC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Traditional methods</a:t>
            </a:r>
          </a:p>
          <a:p>
            <a:pPr lvl="1"/>
            <a:r>
              <a:rPr lang="en-US" dirty="0" smtClean="0"/>
              <a:t>BREQ_FAST</a:t>
            </a:r>
          </a:p>
          <a:p>
            <a:pPr lvl="1"/>
            <a:r>
              <a:rPr lang="en-US" dirty="0" smtClean="0"/>
              <a:t>BREQ_FAST through </a:t>
            </a:r>
            <a:r>
              <a:rPr lang="en-US" dirty="0" err="1" smtClean="0"/>
              <a:t>SeismiQuery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Web Applications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WILBER 3</a:t>
            </a:r>
          </a:p>
          <a:p>
            <a:r>
              <a:rPr lang="en-US" dirty="0" smtClean="0"/>
              <a:t>Clients</a:t>
            </a:r>
          </a:p>
          <a:p>
            <a:pPr lvl="1"/>
            <a:r>
              <a:rPr lang="en-US" dirty="0" err="1" smtClean="0"/>
              <a:t>PyWeed</a:t>
            </a:r>
            <a:endParaRPr lang="en-US" dirty="0" smtClean="0"/>
          </a:p>
          <a:p>
            <a:r>
              <a:rPr lang="en-US" dirty="0" smtClean="0"/>
              <a:t>Streaming data</a:t>
            </a:r>
          </a:p>
          <a:p>
            <a:pPr lvl="1"/>
            <a:r>
              <a:rPr lang="en-US" dirty="0" err="1" smtClean="0"/>
              <a:t>SEEDLink</a:t>
            </a:r>
            <a:endParaRPr lang="en-US" dirty="0" smtClean="0"/>
          </a:p>
          <a:p>
            <a:pPr lvl="1"/>
            <a:r>
              <a:rPr lang="en-US" dirty="0" smtClean="0"/>
              <a:t>SeedLink Clients (Seisgram2k)</a:t>
            </a:r>
          </a:p>
          <a:p>
            <a:r>
              <a:rPr lang="en-US" dirty="0" smtClean="0"/>
              <a:t>Web services and clients</a:t>
            </a:r>
          </a:p>
          <a:p>
            <a:pPr lvl="1"/>
            <a:r>
              <a:rPr lang="en-US" dirty="0" smtClean="0"/>
              <a:t>URL Builders</a:t>
            </a:r>
          </a:p>
          <a:p>
            <a:pPr lvl="1"/>
            <a:r>
              <a:rPr lang="en-US" dirty="0" err="1" smtClean="0"/>
              <a:t>fetchdata</a:t>
            </a:r>
            <a:endParaRPr lang="en-US" dirty="0" smtClean="0"/>
          </a:p>
          <a:p>
            <a:pPr lvl="2"/>
            <a:r>
              <a:rPr lang="en-US" dirty="0" smtClean="0"/>
              <a:t>Federated option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64251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WILBER3 </a:t>
            </a:r>
            <a:r>
              <a:rPr lang="mr-IN" dirty="0" smtClean="0"/>
              <a:t>–</a:t>
            </a:r>
            <a:r>
              <a:rPr lang="en-US" dirty="0" smtClean="0"/>
              <a:t> Web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WILBER3 is an interactive web based tool that allows simple access to data for a single event</a:t>
            </a:r>
          </a:p>
          <a:p>
            <a:r>
              <a:rPr lang="en-US" dirty="0" smtClean="0">
                <a:hlinkClick r:id="rId2"/>
              </a:rPr>
              <a:t>WILBER3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Select event of interest</a:t>
            </a:r>
          </a:p>
          <a:p>
            <a:pPr lvl="2"/>
            <a:r>
              <a:rPr lang="en-US" dirty="0" smtClean="0"/>
              <a:t>Space, time, and magnitude  criteria</a:t>
            </a:r>
          </a:p>
          <a:p>
            <a:pPr lvl="1"/>
            <a:r>
              <a:rPr lang="en-US" dirty="0" smtClean="0"/>
              <a:t>Select Stations</a:t>
            </a:r>
          </a:p>
          <a:p>
            <a:pPr lvl="2"/>
            <a:r>
              <a:rPr lang="en-US" dirty="0" smtClean="0"/>
              <a:t>Distance and azimuth</a:t>
            </a:r>
          </a:p>
          <a:p>
            <a:pPr lvl="1"/>
            <a:r>
              <a:rPr lang="en-US" dirty="0" smtClean="0"/>
              <a:t>Plot a record section</a:t>
            </a:r>
          </a:p>
          <a:p>
            <a:pPr lvl="1"/>
            <a:r>
              <a:rPr lang="en-US" dirty="0" smtClean="0"/>
              <a:t>Make Request</a:t>
            </a:r>
          </a:p>
          <a:p>
            <a:pPr lvl="2"/>
            <a:r>
              <a:rPr lang="en-US" dirty="0" smtClean="0"/>
              <a:t>Phase windows, data formats</a:t>
            </a:r>
          </a:p>
          <a:p>
            <a:pPr lvl="1"/>
            <a:r>
              <a:rPr lang="en-US" dirty="0" smtClean="0"/>
              <a:t>Download the data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386984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Try this Wilber3 Data Request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0624" lvl="2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>
                <a:solidFill>
                  <a:srgbClr val="FFFF00"/>
                </a:solidFill>
              </a:rPr>
              <a:t>2017-04-05 Mww6.1 Northern and Central Iran</a:t>
            </a:r>
          </a:p>
          <a:p>
            <a:pPr marL="420624" lvl="2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>
                <a:solidFill>
                  <a:srgbClr val="FFFF00"/>
                </a:solidFill>
              </a:rPr>
              <a:t>All </a:t>
            </a:r>
            <a:r>
              <a:rPr lang="en-US" dirty="0">
                <a:solidFill>
                  <a:srgbClr val="FFFF00"/>
                </a:solidFill>
              </a:rPr>
              <a:t>Stations from 0-15 degrees from </a:t>
            </a:r>
            <a:r>
              <a:rPr lang="en-US" dirty="0" smtClean="0">
                <a:solidFill>
                  <a:srgbClr val="FFFF00"/>
                </a:solidFill>
              </a:rPr>
              <a:t>event</a:t>
            </a:r>
          </a:p>
          <a:p>
            <a:pPr marL="420624" lvl="2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>
                <a:solidFill>
                  <a:srgbClr val="FFFF00"/>
                </a:solidFill>
              </a:rPr>
              <a:t>BH? Channels</a:t>
            </a:r>
          </a:p>
          <a:p>
            <a:pPr marL="420624" lvl="2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>
                <a:solidFill>
                  <a:srgbClr val="FFFF00"/>
                </a:solidFill>
              </a:rPr>
              <a:t>Generate a Record Section</a:t>
            </a:r>
          </a:p>
          <a:p>
            <a:pPr marL="694944" lvl="3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>
                <a:solidFill>
                  <a:srgbClr val="FFFF00"/>
                </a:solidFill>
              </a:rPr>
              <a:t>1 minute before P arrival to 10 minutes after P</a:t>
            </a:r>
          </a:p>
          <a:p>
            <a:pPr marL="420624" lvl="2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>
                <a:solidFill>
                  <a:srgbClr val="FFFF00"/>
                </a:solidFill>
              </a:rPr>
              <a:t>Then request the data in 2 column </a:t>
            </a:r>
            <a:r>
              <a:rPr lang="en-US" dirty="0" err="1" smtClean="0">
                <a:solidFill>
                  <a:srgbClr val="FFFF00"/>
                </a:solidFill>
              </a:rPr>
              <a:t>ascii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format</a:t>
            </a:r>
          </a:p>
          <a:p>
            <a:pPr marL="420624" lvl="2" indent="-384048">
              <a:buClr>
                <a:schemeClr val="accent1"/>
              </a:buClr>
              <a:buSzPct val="80000"/>
              <a:buFont typeface="Wingdings 2"/>
              <a:buChar char=""/>
            </a:pPr>
            <a:endParaRPr lang="en-US" dirty="0">
              <a:solidFill>
                <a:srgbClr val="FFFF00"/>
              </a:solidFill>
            </a:endParaRPr>
          </a:p>
          <a:p>
            <a:pPr marL="420624" lvl="2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dirty="0" smtClean="0">
                <a:solidFill>
                  <a:srgbClr val="FFFF00"/>
                </a:solidFill>
              </a:rPr>
              <a:t>Take 10 Minutes for you to try this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360312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the IRIS DMC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Traditional methods</a:t>
            </a:r>
          </a:p>
          <a:p>
            <a:pPr lvl="1"/>
            <a:r>
              <a:rPr lang="en-US" dirty="0" smtClean="0"/>
              <a:t>BREQ_FAST</a:t>
            </a:r>
          </a:p>
          <a:p>
            <a:pPr lvl="1"/>
            <a:r>
              <a:rPr lang="en-US" dirty="0" smtClean="0"/>
              <a:t>BREQ_FAST through </a:t>
            </a:r>
            <a:r>
              <a:rPr lang="en-US" dirty="0" err="1" smtClean="0"/>
              <a:t>SeismiQuery</a:t>
            </a:r>
            <a:endParaRPr lang="en-US" dirty="0" smtClean="0"/>
          </a:p>
          <a:p>
            <a:r>
              <a:rPr lang="en-US" dirty="0" smtClean="0"/>
              <a:t>Web Applications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WILBER 3</a:t>
            </a:r>
          </a:p>
          <a:p>
            <a:r>
              <a:rPr lang="en-US" dirty="0" smtClean="0"/>
              <a:t>Clients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PyWeed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Streaming data</a:t>
            </a:r>
          </a:p>
          <a:p>
            <a:pPr lvl="1"/>
            <a:r>
              <a:rPr lang="en-US" dirty="0" err="1" smtClean="0"/>
              <a:t>SEEDLink</a:t>
            </a:r>
            <a:endParaRPr lang="en-US" dirty="0" smtClean="0"/>
          </a:p>
          <a:p>
            <a:pPr lvl="1"/>
            <a:r>
              <a:rPr lang="en-US" dirty="0" smtClean="0"/>
              <a:t>SeedLink Clients (Seisgram2k)</a:t>
            </a:r>
          </a:p>
          <a:p>
            <a:r>
              <a:rPr lang="en-US" dirty="0" smtClean="0"/>
              <a:t>Web services and clients</a:t>
            </a:r>
          </a:p>
          <a:p>
            <a:pPr lvl="1"/>
            <a:r>
              <a:rPr lang="en-US" dirty="0" smtClean="0"/>
              <a:t>URL Builders</a:t>
            </a:r>
          </a:p>
          <a:p>
            <a:pPr lvl="1"/>
            <a:r>
              <a:rPr lang="en-US" dirty="0" err="1" smtClean="0"/>
              <a:t>fetchdata</a:t>
            </a:r>
            <a:endParaRPr lang="en-US" dirty="0" smtClean="0"/>
          </a:p>
          <a:p>
            <a:pPr lvl="2"/>
            <a:r>
              <a:rPr lang="en-US" dirty="0" smtClean="0"/>
              <a:t>Federated option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190377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PyWEED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requesting data from multiple events and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PyWEED</a:t>
            </a:r>
            <a:r>
              <a:rPr lang="en-US" dirty="0" smtClean="0"/>
              <a:t> is written in Python and runs on all modern operating systems.</a:t>
            </a:r>
          </a:p>
          <a:p>
            <a:r>
              <a:rPr lang="en-US" dirty="0" smtClean="0"/>
              <a:t>It is used to request data from multiple events from multiple stations</a:t>
            </a:r>
          </a:p>
          <a:p>
            <a:r>
              <a:rPr lang="en-US" dirty="0" smtClean="0"/>
              <a:t>Returns data in </a:t>
            </a:r>
          </a:p>
          <a:p>
            <a:pPr lvl="1"/>
            <a:r>
              <a:rPr lang="en-US" dirty="0" smtClean="0"/>
              <a:t>miniSEED</a:t>
            </a:r>
          </a:p>
          <a:p>
            <a:pPr lvl="1"/>
            <a:r>
              <a:rPr lang="en-US" dirty="0" smtClean="0"/>
              <a:t>SAC/ SAC ASCII</a:t>
            </a:r>
          </a:p>
          <a:p>
            <a:pPr lvl="1"/>
            <a:r>
              <a:rPr lang="en-US" dirty="0" smtClean="0"/>
              <a:t>2 text file options</a:t>
            </a:r>
          </a:p>
          <a:p>
            <a:pPr lvl="1"/>
            <a:r>
              <a:rPr lang="en-US" dirty="0" smtClean="0"/>
              <a:t>Available in </a:t>
            </a:r>
            <a:r>
              <a:rPr lang="en-US" dirty="0" err="1" smtClean="0"/>
              <a:t>GitHub</a:t>
            </a:r>
            <a:r>
              <a:rPr lang="en-US" dirty="0" smtClean="0"/>
              <a:t> at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/iris-</a:t>
            </a:r>
            <a:r>
              <a:rPr lang="en-US" dirty="0" err="1"/>
              <a:t>edu</a:t>
            </a:r>
            <a:r>
              <a:rPr lang="en-US" dirty="0"/>
              <a:t>/</a:t>
            </a:r>
            <a:r>
              <a:rPr lang="en-US" dirty="0" err="1"/>
              <a:t>pyweed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234457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the IRIS DMC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088"/>
            <a:ext cx="7467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Traditional methods</a:t>
            </a:r>
          </a:p>
          <a:p>
            <a:pPr lvl="1"/>
            <a:r>
              <a:rPr lang="en-US" dirty="0" smtClean="0"/>
              <a:t>BREQ_FAST</a:t>
            </a:r>
          </a:p>
          <a:p>
            <a:pPr lvl="1"/>
            <a:r>
              <a:rPr lang="en-US" dirty="0" smtClean="0"/>
              <a:t>BREQ_FAST through </a:t>
            </a:r>
            <a:r>
              <a:rPr lang="en-US" dirty="0" err="1" smtClean="0"/>
              <a:t>SeismiQuery</a:t>
            </a:r>
            <a:endParaRPr lang="en-US" dirty="0" smtClean="0"/>
          </a:p>
          <a:p>
            <a:r>
              <a:rPr lang="en-US" dirty="0" smtClean="0"/>
              <a:t>Web Applications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WIL</a:t>
            </a:r>
            <a:r>
              <a:rPr lang="en-US" dirty="0" smtClean="0"/>
              <a:t>BER</a:t>
            </a:r>
            <a:r>
              <a:rPr lang="en-US" dirty="0" smtClean="0">
                <a:solidFill>
                  <a:srgbClr val="FFFFFF"/>
                </a:solidFill>
              </a:rPr>
              <a:t> 3</a:t>
            </a:r>
          </a:p>
          <a:p>
            <a:r>
              <a:rPr lang="en-US" dirty="0" smtClean="0"/>
              <a:t>Clients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PyWeed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Streaming data</a:t>
            </a:r>
          </a:p>
          <a:p>
            <a:pPr lvl="1"/>
            <a:r>
              <a:rPr lang="en-US" dirty="0" err="1" smtClean="0"/>
              <a:t>SEEDLink</a:t>
            </a:r>
            <a:endParaRPr lang="en-US" dirty="0" smtClean="0"/>
          </a:p>
          <a:p>
            <a:pPr lvl="1"/>
            <a:r>
              <a:rPr lang="en-US" dirty="0" smtClean="0"/>
              <a:t>SeedLink Clients (Seisgram2k)</a:t>
            </a:r>
          </a:p>
          <a:p>
            <a:r>
              <a:rPr lang="en-US" dirty="0" smtClean="0"/>
              <a:t>Web services and clients</a:t>
            </a:r>
          </a:p>
          <a:p>
            <a:pPr lvl="1"/>
            <a:r>
              <a:rPr lang="en-US" dirty="0" smtClean="0"/>
              <a:t>URL Builders</a:t>
            </a:r>
          </a:p>
          <a:p>
            <a:pPr lvl="1"/>
            <a:r>
              <a:rPr lang="en-US" dirty="0" err="1" smtClean="0"/>
              <a:t>fetchdata</a:t>
            </a:r>
            <a:endParaRPr lang="en-US" dirty="0" smtClean="0"/>
          </a:p>
          <a:p>
            <a:pPr lvl="2"/>
            <a:r>
              <a:rPr lang="en-US" dirty="0" smtClean="0"/>
              <a:t>Federated option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354321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Applications that can accept streaming data in SeedLink format</a:t>
            </a:r>
          </a:p>
          <a:p>
            <a:pPr lvl="1"/>
            <a:r>
              <a:rPr lang="en-US" dirty="0" smtClean="0"/>
              <a:t>SeisComp3 </a:t>
            </a:r>
          </a:p>
          <a:p>
            <a:pPr lvl="2"/>
            <a:r>
              <a:rPr lang="en-US" dirty="0"/>
              <a:t>Bernd </a:t>
            </a:r>
            <a:r>
              <a:rPr lang="en-US" dirty="0" smtClean="0"/>
              <a:t>Weber (SeisComp3) and </a:t>
            </a:r>
          </a:p>
          <a:p>
            <a:pPr lvl="1"/>
            <a:r>
              <a:rPr lang="en-US" dirty="0" err="1" smtClean="0"/>
              <a:t>ObsPy</a:t>
            </a:r>
            <a:endParaRPr lang="en-US" dirty="0" smtClean="0"/>
          </a:p>
          <a:p>
            <a:pPr lvl="2"/>
            <a:r>
              <a:rPr lang="en-US" dirty="0" smtClean="0"/>
              <a:t>Tobias </a:t>
            </a:r>
            <a:r>
              <a:rPr lang="en-US" dirty="0" err="1" smtClean="0"/>
              <a:t>Megies</a:t>
            </a:r>
            <a:r>
              <a:rPr lang="en-US" dirty="0" smtClean="0"/>
              <a:t> (</a:t>
            </a:r>
            <a:r>
              <a:rPr lang="en-US" dirty="0" err="1" smtClean="0"/>
              <a:t>ObsPy</a:t>
            </a:r>
            <a:r>
              <a:rPr lang="en-US" dirty="0" smtClean="0"/>
              <a:t>) </a:t>
            </a:r>
            <a:r>
              <a:rPr lang="en-US" dirty="0"/>
              <a:t>will </a:t>
            </a:r>
            <a:r>
              <a:rPr lang="en-US" dirty="0" smtClean="0"/>
              <a:t>cover SeedLink in much greater detail</a:t>
            </a:r>
          </a:p>
          <a:p>
            <a:pPr lvl="1"/>
            <a:r>
              <a:rPr lang="en-US" dirty="0" smtClean="0"/>
              <a:t>SeisGram2K </a:t>
            </a:r>
          </a:p>
          <a:p>
            <a:pPr lvl="2"/>
            <a:r>
              <a:rPr lang="en-US" dirty="0" smtClean="0"/>
              <a:t>a free application </a:t>
            </a:r>
            <a:r>
              <a:rPr lang="en-US" dirty="0" err="1" smtClean="0"/>
              <a:t>frm</a:t>
            </a:r>
            <a:r>
              <a:rPr lang="en-US" dirty="0" smtClean="0"/>
              <a:t> </a:t>
            </a:r>
            <a:r>
              <a:rPr lang="en-US" dirty="0" err="1" smtClean="0"/>
              <a:t>Anothony</a:t>
            </a:r>
            <a:r>
              <a:rPr lang="en-US" smtClean="0"/>
              <a:t> Lomax for </a:t>
            </a:r>
            <a:r>
              <a:rPr lang="en-US" dirty="0" smtClean="0"/>
              <a:t>display of real time data through SeedLink</a:t>
            </a:r>
          </a:p>
          <a:p>
            <a:pPr lvl="2"/>
            <a:r>
              <a:rPr lang="en-US" dirty="0"/>
              <a:t>http://</a:t>
            </a:r>
            <a:r>
              <a:rPr lang="en-US" dirty="0" err="1"/>
              <a:t>alomax.free.fr</a:t>
            </a:r>
            <a:r>
              <a:rPr lang="en-US" dirty="0"/>
              <a:t>/</a:t>
            </a:r>
            <a:r>
              <a:rPr lang="en-US" dirty="0" err="1"/>
              <a:t>seisgram</a:t>
            </a:r>
            <a:r>
              <a:rPr lang="en-US" dirty="0"/>
              <a:t>/ver60/SeisGram2K_install.html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212012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the IRIS DMC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Traditional methods</a:t>
            </a:r>
          </a:p>
          <a:p>
            <a:pPr lvl="1"/>
            <a:r>
              <a:rPr lang="en-US" dirty="0" smtClean="0"/>
              <a:t>BREQ_FAST</a:t>
            </a:r>
          </a:p>
          <a:p>
            <a:pPr lvl="1"/>
            <a:r>
              <a:rPr lang="en-US" dirty="0" smtClean="0"/>
              <a:t>BREQ_FAST through </a:t>
            </a:r>
            <a:r>
              <a:rPr lang="en-US" dirty="0" err="1" smtClean="0"/>
              <a:t>SeismiQuery</a:t>
            </a:r>
            <a:endParaRPr lang="en-US" dirty="0" smtClean="0"/>
          </a:p>
          <a:p>
            <a:r>
              <a:rPr lang="en-US" dirty="0" smtClean="0"/>
              <a:t>Web Applications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WIL</a:t>
            </a:r>
            <a:r>
              <a:rPr lang="en-US" dirty="0" smtClean="0"/>
              <a:t>BER</a:t>
            </a:r>
            <a:r>
              <a:rPr lang="en-US" dirty="0" smtClean="0">
                <a:solidFill>
                  <a:srgbClr val="FFFFFF"/>
                </a:solidFill>
              </a:rPr>
              <a:t> 3</a:t>
            </a:r>
          </a:p>
          <a:p>
            <a:r>
              <a:rPr lang="en-US" dirty="0" smtClean="0"/>
              <a:t>Clients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PyWeed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Streaming data</a:t>
            </a:r>
          </a:p>
          <a:p>
            <a:pPr lvl="1"/>
            <a:r>
              <a:rPr lang="en-US" dirty="0" err="1" smtClean="0"/>
              <a:t>SEEDLink</a:t>
            </a:r>
            <a:endParaRPr lang="en-US" dirty="0" smtClean="0"/>
          </a:p>
          <a:p>
            <a:pPr lvl="1"/>
            <a:r>
              <a:rPr lang="en-US" dirty="0" smtClean="0"/>
              <a:t>SeedLink Clients (Seisgram2k)</a:t>
            </a:r>
          </a:p>
          <a:p>
            <a:r>
              <a:rPr lang="en-US" dirty="0">
                <a:solidFill>
                  <a:srgbClr val="FFFF00"/>
                </a:solidFill>
              </a:rPr>
              <a:t>Web services and clients</a:t>
            </a:r>
          </a:p>
          <a:p>
            <a:pPr lvl="1"/>
            <a:r>
              <a:rPr lang="en-US" dirty="0" smtClean="0"/>
              <a:t>URL Builders</a:t>
            </a:r>
          </a:p>
          <a:p>
            <a:pPr lvl="1"/>
            <a:r>
              <a:rPr lang="en-US" dirty="0" err="1" smtClean="0"/>
              <a:t>fetchdata</a:t>
            </a:r>
            <a:endParaRPr lang="en-US" dirty="0" smtClean="0"/>
          </a:p>
          <a:p>
            <a:pPr lvl="2"/>
            <a:r>
              <a:rPr lang="en-US" dirty="0" smtClean="0"/>
              <a:t>Federated option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233322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the IRIS DMC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Traditional methods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BREQ_FAST</a:t>
            </a:r>
          </a:p>
          <a:p>
            <a:pPr lvl="1"/>
            <a:r>
              <a:rPr lang="en-US" dirty="0" smtClean="0"/>
              <a:t>BREQ_FAST through </a:t>
            </a:r>
            <a:r>
              <a:rPr lang="en-US" dirty="0" err="1" smtClean="0"/>
              <a:t>SeismiQuery</a:t>
            </a:r>
            <a:endParaRPr lang="en-US" dirty="0" smtClean="0"/>
          </a:p>
          <a:p>
            <a:r>
              <a:rPr lang="en-US" dirty="0" smtClean="0"/>
              <a:t>Web Applications</a:t>
            </a:r>
          </a:p>
          <a:p>
            <a:pPr lvl="1"/>
            <a:r>
              <a:rPr lang="en-US" dirty="0" smtClean="0"/>
              <a:t>WILBER 3</a:t>
            </a:r>
          </a:p>
          <a:p>
            <a:r>
              <a:rPr lang="en-US" dirty="0" smtClean="0"/>
              <a:t>Clients</a:t>
            </a:r>
          </a:p>
          <a:p>
            <a:pPr lvl="1"/>
            <a:r>
              <a:rPr lang="en-US" dirty="0" err="1" smtClean="0"/>
              <a:t>PyWeed</a:t>
            </a:r>
            <a:endParaRPr lang="en-US" dirty="0" smtClean="0"/>
          </a:p>
          <a:p>
            <a:r>
              <a:rPr lang="en-US" dirty="0" smtClean="0"/>
              <a:t>Streaming data</a:t>
            </a:r>
          </a:p>
          <a:p>
            <a:pPr lvl="1"/>
            <a:r>
              <a:rPr lang="en-US" dirty="0" err="1" smtClean="0"/>
              <a:t>SEEDLink</a:t>
            </a:r>
            <a:endParaRPr lang="en-US" dirty="0" smtClean="0"/>
          </a:p>
          <a:p>
            <a:pPr lvl="1"/>
            <a:r>
              <a:rPr lang="en-US" dirty="0" smtClean="0"/>
              <a:t>SeedLink Clients (Seisgram2k)</a:t>
            </a:r>
          </a:p>
          <a:p>
            <a:r>
              <a:rPr lang="en-US" dirty="0" smtClean="0"/>
              <a:t>Web services and clients</a:t>
            </a:r>
          </a:p>
          <a:p>
            <a:pPr lvl="1"/>
            <a:r>
              <a:rPr lang="en-US" dirty="0" smtClean="0"/>
              <a:t>URL Builders</a:t>
            </a:r>
          </a:p>
          <a:p>
            <a:pPr lvl="1"/>
            <a:r>
              <a:rPr lang="en-US" dirty="0" err="1" smtClean="0"/>
              <a:t>fetchdata</a:t>
            </a:r>
            <a:endParaRPr lang="en-US" dirty="0" smtClean="0"/>
          </a:p>
          <a:p>
            <a:pPr lvl="2"/>
            <a:r>
              <a:rPr lang="en-US" dirty="0" smtClean="0"/>
              <a:t>Federated option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420922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FDSN Web Services</a:t>
            </a:r>
          </a:p>
          <a:p>
            <a:pPr lvl="1"/>
            <a:r>
              <a:rPr lang="en-US" dirty="0" smtClean="0"/>
              <a:t>Station </a:t>
            </a:r>
            <a:r>
              <a:rPr lang="mr-IN" dirty="0" smtClean="0"/>
              <a:t>–</a:t>
            </a:r>
            <a:r>
              <a:rPr lang="en-US" dirty="0" smtClean="0"/>
              <a:t> metadata about stations</a:t>
            </a:r>
          </a:p>
          <a:p>
            <a:pPr lvl="1"/>
            <a:r>
              <a:rPr lang="en-US" dirty="0" smtClean="0"/>
              <a:t>Event </a:t>
            </a:r>
            <a:r>
              <a:rPr lang="mr-IN" dirty="0" smtClean="0"/>
              <a:t>–</a:t>
            </a:r>
            <a:r>
              <a:rPr lang="en-US" dirty="0" smtClean="0"/>
              <a:t> event catalogs</a:t>
            </a:r>
          </a:p>
          <a:p>
            <a:pPr lvl="1"/>
            <a:r>
              <a:rPr lang="en-US" dirty="0" err="1" smtClean="0"/>
              <a:t>Dataselect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time series data</a:t>
            </a:r>
          </a:p>
          <a:p>
            <a:r>
              <a:rPr lang="en-US" dirty="0" smtClean="0"/>
              <a:t>IRIS has many others</a:t>
            </a:r>
          </a:p>
          <a:p>
            <a:pPr lvl="1"/>
            <a:r>
              <a:rPr lang="en-US" dirty="0" smtClean="0"/>
              <a:t>IRIS web services can be found at 	</a:t>
            </a:r>
            <a:r>
              <a:rPr lang="en-US" dirty="0" err="1" smtClean="0"/>
              <a:t>service.iris.edu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hlinkClick r:id="rId2"/>
              </a:rPr>
              <a:t>IRIS </a:t>
            </a:r>
            <a:r>
              <a:rPr lang="en-US" dirty="0">
                <a:solidFill>
                  <a:srgbClr val="FFFF00"/>
                </a:solidFill>
                <a:hlinkClick r:id="rId2"/>
              </a:rPr>
              <a:t>W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eb Services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Lets investigate the </a:t>
            </a:r>
            <a:r>
              <a:rPr lang="en-US" dirty="0" smtClean="0">
                <a:solidFill>
                  <a:srgbClr val="FFFF00"/>
                </a:solidFill>
                <a:hlinkClick r:id="rId3"/>
              </a:rPr>
              <a:t>station service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238909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540"/>
            <a:ext cx="7467600" cy="571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Station URL Builder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16" y="834571"/>
            <a:ext cx="6506028" cy="60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7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Stations information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 in GeoCSV text format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9144000" cy="12084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208738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1840"/>
            <a:ext cx="8344213" cy="642192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hlinkClick r:id="rId2"/>
              </a:rPr>
              <a:t>Dataselect</a:t>
            </a:r>
            <a:r>
              <a:rPr lang="en-US" sz="3600" dirty="0" smtClean="0">
                <a:hlinkClick r:id="rId2"/>
              </a:rPr>
              <a:t> service </a:t>
            </a:r>
            <a:r>
              <a:rPr lang="mr-IN" sz="3600" dirty="0" smtClean="0"/>
              <a:t>–</a:t>
            </a:r>
            <a:r>
              <a:rPr lang="en-US" sz="3600" dirty="0" smtClean="0"/>
              <a:t> access to </a:t>
            </a:r>
            <a:r>
              <a:rPr lang="en-US" sz="3600" dirty="0" err="1" smtClean="0"/>
              <a:t>miniSeed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72" y="857319"/>
            <a:ext cx="7114501" cy="5831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1581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93303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the IRIS DMC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Traditional methods</a:t>
            </a:r>
          </a:p>
          <a:p>
            <a:pPr lvl="1"/>
            <a:r>
              <a:rPr lang="en-US" dirty="0" smtClean="0"/>
              <a:t>BREQ_FAST</a:t>
            </a:r>
          </a:p>
          <a:p>
            <a:pPr lvl="1"/>
            <a:r>
              <a:rPr lang="en-US" dirty="0" smtClean="0"/>
              <a:t>BREQ_FAST through </a:t>
            </a:r>
            <a:r>
              <a:rPr lang="en-US" dirty="0" err="1" smtClean="0"/>
              <a:t>SeismiQuery</a:t>
            </a:r>
            <a:endParaRPr lang="en-US" dirty="0" smtClean="0"/>
          </a:p>
          <a:p>
            <a:r>
              <a:rPr lang="en-US" dirty="0" smtClean="0"/>
              <a:t>Web Applications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WIL</a:t>
            </a:r>
            <a:r>
              <a:rPr lang="en-US" dirty="0" smtClean="0"/>
              <a:t>BER</a:t>
            </a:r>
            <a:r>
              <a:rPr lang="en-US" dirty="0" smtClean="0">
                <a:solidFill>
                  <a:srgbClr val="FFFFFF"/>
                </a:solidFill>
              </a:rPr>
              <a:t> 3</a:t>
            </a:r>
          </a:p>
          <a:p>
            <a:r>
              <a:rPr lang="en-US" dirty="0" smtClean="0"/>
              <a:t>Clients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PyWeed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/>
              <a:t>Streaming data</a:t>
            </a:r>
          </a:p>
          <a:p>
            <a:pPr lvl="1"/>
            <a:r>
              <a:rPr lang="en-US" dirty="0" err="1" smtClean="0"/>
              <a:t>SEEDLink</a:t>
            </a:r>
            <a:endParaRPr lang="en-US" dirty="0" smtClean="0"/>
          </a:p>
          <a:p>
            <a:pPr lvl="1"/>
            <a:r>
              <a:rPr lang="en-US" dirty="0" smtClean="0"/>
              <a:t>SeedLink Clients (Seisgram2k)</a:t>
            </a:r>
          </a:p>
          <a:p>
            <a:r>
              <a:rPr lang="en-US" dirty="0" smtClean="0"/>
              <a:t>Web services and clients</a:t>
            </a:r>
          </a:p>
          <a:p>
            <a:pPr lvl="1"/>
            <a:r>
              <a:rPr lang="en-US" dirty="0" smtClean="0"/>
              <a:t>URL Builders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fetchdata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/>
              <a:t>Federated option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14521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71"/>
            <a:ext cx="7467600" cy="432933"/>
          </a:xfrm>
        </p:spPr>
        <p:txBody>
          <a:bodyPr>
            <a:noAutofit/>
          </a:bodyPr>
          <a:lstStyle/>
          <a:p>
            <a:r>
              <a:rPr lang="en-US" sz="4800" dirty="0" err="1"/>
              <a:t>Fetchdata</a:t>
            </a:r>
            <a:r>
              <a:rPr lang="en-US" sz="4800" dirty="0"/>
              <a:t> </a:t>
            </a:r>
            <a:r>
              <a:rPr lang="en-US" sz="4800" dirty="0" smtClean="0"/>
              <a:t>primary options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780143"/>
            <a:ext cx="9017000" cy="5346021"/>
          </a:xfrm>
        </p:spPr>
        <p:txBody>
          <a:bodyPr>
            <a:normAutofit/>
          </a:bodyPr>
          <a:lstStyle/>
          <a:p>
            <a:r>
              <a:rPr lang="en-US" sz="1800" dirty="0"/>
              <a:t> -v   </a:t>
            </a:r>
            <a:r>
              <a:rPr lang="en-US" sz="1800" dirty="0" smtClean="0"/>
              <a:t>	</a:t>
            </a:r>
            <a:r>
              <a:rPr lang="en-US" sz="1800" dirty="0"/>
              <a:t>	</a:t>
            </a:r>
            <a:r>
              <a:rPr lang="en-US" sz="1800" dirty="0" smtClean="0"/>
              <a:t>Increase </a:t>
            </a:r>
            <a:r>
              <a:rPr lang="en-US" sz="1800" dirty="0"/>
              <a:t>verbosity, may be specified multiple times</a:t>
            </a:r>
          </a:p>
          <a:p>
            <a:r>
              <a:rPr lang="en-US" sz="1800" dirty="0"/>
              <a:t>-</a:t>
            </a:r>
            <a:r>
              <a:rPr lang="en-US" sz="1800" dirty="0" smtClean="0"/>
              <a:t>s	 	</a:t>
            </a:r>
            <a:r>
              <a:rPr lang="en-US" sz="1800" dirty="0" err="1" smtClean="0"/>
              <a:t>starttime</a:t>
            </a:r>
            <a:r>
              <a:rPr lang="en-US" sz="1800" dirty="0" smtClean="0"/>
              <a:t>   Specify </a:t>
            </a:r>
            <a:r>
              <a:rPr lang="en-US" sz="1800" dirty="0"/>
              <a:t>start time (</a:t>
            </a:r>
            <a:r>
              <a:rPr lang="en-US" sz="1800" dirty="0" err="1"/>
              <a:t>YYYY-MM-DD,HH:MM:SS.ssssss</a:t>
            </a:r>
            <a:r>
              <a:rPr lang="en-US" sz="1800" dirty="0"/>
              <a:t>)</a:t>
            </a:r>
          </a:p>
          <a:p>
            <a:r>
              <a:rPr lang="en-US" sz="1800" dirty="0"/>
              <a:t> -e </a:t>
            </a:r>
            <a:r>
              <a:rPr lang="en-US" sz="1800" dirty="0" smtClean="0"/>
              <a:t>		</a:t>
            </a:r>
            <a:r>
              <a:rPr lang="en-US" sz="1800" dirty="0" err="1" smtClean="0"/>
              <a:t>endtime</a:t>
            </a:r>
            <a:r>
              <a:rPr lang="en-US" sz="1800" dirty="0" smtClean="0"/>
              <a:t>   </a:t>
            </a:r>
            <a:r>
              <a:rPr lang="en-US" sz="1800" dirty="0"/>
              <a:t>Specify end time (</a:t>
            </a:r>
            <a:r>
              <a:rPr lang="en-US" sz="1800" dirty="0" err="1"/>
              <a:t>YYYY-MM-DD,HH:MM:</a:t>
            </a:r>
            <a:r>
              <a:rPr lang="en-US" sz="1800" dirty="0" err="1" smtClean="0"/>
              <a:t>SS.ssssss</a:t>
            </a:r>
            <a:endParaRPr lang="en-US" sz="1800" dirty="0"/>
          </a:p>
          <a:p>
            <a:r>
              <a:rPr lang="en-US" sz="1800" dirty="0"/>
              <a:t> --</a:t>
            </a:r>
            <a:r>
              <a:rPr lang="en-US" sz="1800" dirty="0" err="1" smtClean="0"/>
              <a:t>lat</a:t>
            </a:r>
            <a:r>
              <a:rPr lang="en-US" sz="1800" dirty="0" smtClean="0"/>
              <a:t>	 	</a:t>
            </a:r>
            <a:r>
              <a:rPr lang="en-US" sz="1800" dirty="0" err="1" smtClean="0"/>
              <a:t>min</a:t>
            </a:r>
            <a:r>
              <a:rPr lang="en-US" sz="1800" dirty="0" err="1"/>
              <a:t>:max</a:t>
            </a:r>
            <a:r>
              <a:rPr lang="en-US" sz="1800" dirty="0"/>
              <a:t>     Specify a minimum and/or maximum latitude range</a:t>
            </a:r>
          </a:p>
          <a:p>
            <a:r>
              <a:rPr lang="en-US" sz="1800" dirty="0"/>
              <a:t> --</a:t>
            </a:r>
            <a:r>
              <a:rPr lang="en-US" sz="1800" dirty="0" err="1" smtClean="0"/>
              <a:t>lon</a:t>
            </a:r>
            <a:r>
              <a:rPr lang="en-US" sz="1800" dirty="0" smtClean="0"/>
              <a:t> 	</a:t>
            </a:r>
            <a:r>
              <a:rPr lang="en-US" sz="1800" dirty="0" err="1" smtClean="0"/>
              <a:t>min</a:t>
            </a:r>
            <a:r>
              <a:rPr lang="en-US" sz="1800" dirty="0" err="1"/>
              <a:t>:max</a:t>
            </a:r>
            <a:r>
              <a:rPr lang="en-US" sz="1800" dirty="0"/>
              <a:t>     Specify a minimum and/or maximum longitude range</a:t>
            </a:r>
          </a:p>
          <a:p>
            <a:r>
              <a:rPr lang="en-US" sz="1800" dirty="0"/>
              <a:t> --radius </a:t>
            </a:r>
            <a:r>
              <a:rPr lang="en-US" sz="1800" dirty="0" smtClean="0"/>
              <a:t>	</a:t>
            </a:r>
            <a:r>
              <a:rPr lang="en-US" sz="1800" dirty="0" err="1" smtClean="0"/>
              <a:t>lat</a:t>
            </a:r>
            <a:r>
              <a:rPr lang="en-US" sz="1800" dirty="0" err="1"/>
              <a:t>:lon:maxradius</a:t>
            </a:r>
            <a:r>
              <a:rPr lang="en-US" sz="1800" dirty="0"/>
              <a:t>[:</a:t>
            </a:r>
            <a:r>
              <a:rPr lang="en-US" sz="1800" dirty="0" err="1"/>
              <a:t>minradius</a:t>
            </a:r>
            <a:r>
              <a:rPr lang="en-US" sz="1800" dirty="0"/>
              <a:t>]</a:t>
            </a:r>
          </a:p>
          <a:p>
            <a:r>
              <a:rPr lang="en-US" sz="1800" dirty="0"/>
              <a:t>                     </a:t>
            </a:r>
            <a:r>
              <a:rPr lang="en-US" sz="1800" dirty="0" smtClean="0"/>
              <a:t>		Specify </a:t>
            </a:r>
            <a:r>
              <a:rPr lang="en-US" sz="1800" dirty="0"/>
              <a:t>circular region with optional minimum radius</a:t>
            </a:r>
          </a:p>
          <a:p>
            <a:r>
              <a:rPr lang="en-US" sz="1800" dirty="0" smtClean="0"/>
              <a:t>-</a:t>
            </a:r>
            <a:r>
              <a:rPr lang="en-US" sz="1800" dirty="0"/>
              <a:t>o </a:t>
            </a:r>
            <a:r>
              <a:rPr lang="en-US" sz="1800" dirty="0" err="1"/>
              <a:t>outfile</a:t>
            </a:r>
            <a:r>
              <a:rPr lang="en-US" sz="1800" dirty="0"/>
              <a:t>       </a:t>
            </a:r>
            <a:r>
              <a:rPr lang="en-US" sz="1800" dirty="0" smtClean="0"/>
              <a:t>	 </a:t>
            </a:r>
            <a:r>
              <a:rPr lang="en-US" sz="1800" dirty="0"/>
              <a:t>Fetch time series data and write to output file</a:t>
            </a:r>
          </a:p>
          <a:p>
            <a:r>
              <a:rPr lang="en-US" sz="1800" dirty="0"/>
              <a:t>-m metafile     </a:t>
            </a:r>
            <a:r>
              <a:rPr lang="en-US" sz="1800" dirty="0" smtClean="0"/>
              <a:t>Write </a:t>
            </a:r>
            <a:r>
              <a:rPr lang="en-US" sz="1800" dirty="0"/>
              <a:t>basic metadata to specified </a:t>
            </a:r>
            <a:r>
              <a:rPr lang="en-US" sz="1800" dirty="0" smtClean="0"/>
              <a:t>file</a:t>
            </a:r>
          </a:p>
          <a:p>
            <a:endParaRPr lang="en-US" sz="1800" dirty="0"/>
          </a:p>
          <a:p>
            <a:r>
              <a:rPr lang="en-US" sz="1800" dirty="0"/>
              <a:t> -F [DC1[,DC2]]   </a:t>
            </a:r>
            <a:r>
              <a:rPr lang="en-US" sz="1800" dirty="0" smtClean="0"/>
              <a:t>	 </a:t>
            </a:r>
            <a:r>
              <a:rPr lang="en-US" sz="1800" dirty="0"/>
              <a:t>Federate the request to multiple data centers if needed</a:t>
            </a:r>
          </a:p>
          <a:p>
            <a:r>
              <a:rPr lang="en-US" sz="1800" dirty="0"/>
              <a:t>                    </a:t>
            </a:r>
            <a:r>
              <a:rPr lang="en-US" sz="1800" dirty="0" smtClean="0"/>
              <a:t>		 </a:t>
            </a:r>
            <a:r>
              <a:rPr lang="en-US" sz="1800" dirty="0"/>
              <a:t>Federation may be limited to an optional list of DCs</a:t>
            </a:r>
          </a:p>
          <a:p>
            <a:r>
              <a:rPr lang="en-US" sz="1800" dirty="0"/>
              <a:t>                    </a:t>
            </a:r>
            <a:r>
              <a:rPr lang="en-US" sz="1800" dirty="0" smtClean="0"/>
              <a:t>		 </a:t>
            </a:r>
            <a:r>
              <a:rPr lang="en-US" sz="1800" dirty="0"/>
              <a:t>Output files are prefixed by data center identifiers</a:t>
            </a: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200743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dirty="0" err="1" smtClean="0"/>
              <a:t>fetchdata</a:t>
            </a:r>
            <a:r>
              <a:rPr lang="en-US" dirty="0" smtClean="0"/>
              <a:t>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525963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 -h                </a:t>
            </a:r>
            <a:r>
              <a:rPr lang="en-US" sz="2000" dirty="0" smtClean="0"/>
              <a:t>	Print </a:t>
            </a:r>
            <a:r>
              <a:rPr lang="en-US" sz="2000" dirty="0"/>
              <a:t>this help message, if multiple print more help</a:t>
            </a:r>
          </a:p>
          <a:p>
            <a:r>
              <a:rPr lang="en-US" sz="2000" dirty="0"/>
              <a:t> -q               </a:t>
            </a:r>
            <a:r>
              <a:rPr lang="en-US" sz="2000" dirty="0" smtClean="0"/>
              <a:t>	Be </a:t>
            </a:r>
            <a:r>
              <a:rPr lang="en-US" sz="2000" dirty="0"/>
              <a:t>quiet, do not print anything but errors</a:t>
            </a:r>
          </a:p>
          <a:p>
            <a:r>
              <a:rPr lang="en-US" sz="2000" dirty="0"/>
              <a:t> -N,--net      </a:t>
            </a:r>
            <a:r>
              <a:rPr lang="en-US" sz="2000" dirty="0" smtClean="0"/>
              <a:t>	 </a:t>
            </a:r>
            <a:r>
              <a:rPr lang="en-US" sz="2000" dirty="0"/>
              <a:t>Network code, list and wildcards (* and ?) accepted</a:t>
            </a:r>
          </a:p>
          <a:p>
            <a:r>
              <a:rPr lang="en-US" sz="2000" dirty="0"/>
              <a:t> -S,--</a:t>
            </a:r>
            <a:r>
              <a:rPr lang="en-US" sz="2000" dirty="0" err="1"/>
              <a:t>sta</a:t>
            </a:r>
            <a:r>
              <a:rPr lang="en-US" sz="2000" dirty="0"/>
              <a:t>       </a:t>
            </a:r>
            <a:r>
              <a:rPr lang="en-US" sz="2000" dirty="0" smtClean="0"/>
              <a:t>	Station </a:t>
            </a:r>
            <a:r>
              <a:rPr lang="en-US" sz="2000" dirty="0"/>
              <a:t>code, list and wildcards (* and ?) accepted</a:t>
            </a:r>
          </a:p>
          <a:p>
            <a:r>
              <a:rPr lang="en-US" sz="2000" dirty="0"/>
              <a:t> -L,--</a:t>
            </a:r>
            <a:r>
              <a:rPr lang="en-US" sz="2000" dirty="0" err="1"/>
              <a:t>loc</a:t>
            </a:r>
            <a:r>
              <a:rPr lang="en-US" sz="2000" dirty="0"/>
              <a:t>    </a:t>
            </a:r>
            <a:r>
              <a:rPr lang="en-US" sz="2000" dirty="0" smtClean="0"/>
              <a:t>	 </a:t>
            </a:r>
            <a:r>
              <a:rPr lang="en-US" sz="2000" dirty="0"/>
              <a:t>Location ID, list and wildcards (* and ?) accepted</a:t>
            </a:r>
          </a:p>
          <a:p>
            <a:r>
              <a:rPr lang="en-US" sz="2000" dirty="0"/>
              <a:t> -C,--</a:t>
            </a:r>
            <a:r>
              <a:rPr lang="en-US" sz="2000" dirty="0" err="1"/>
              <a:t>chan</a:t>
            </a:r>
            <a:r>
              <a:rPr lang="en-US" sz="2000" dirty="0"/>
              <a:t>     </a:t>
            </a:r>
            <a:r>
              <a:rPr lang="en-US" sz="2000" dirty="0" smtClean="0"/>
              <a:t>	Channel </a:t>
            </a:r>
            <a:r>
              <a:rPr lang="en-US" sz="2000" dirty="0"/>
              <a:t>codes, list and wildcards (* and ?) accepted</a:t>
            </a:r>
          </a:p>
          <a:p>
            <a:r>
              <a:rPr lang="en-US" sz="2000" dirty="0"/>
              <a:t> -Q,--</a:t>
            </a:r>
            <a:r>
              <a:rPr lang="en-US" sz="2000" dirty="0" err="1"/>
              <a:t>qual</a:t>
            </a:r>
            <a:r>
              <a:rPr lang="en-US" sz="2000" dirty="0"/>
              <a:t>    </a:t>
            </a:r>
            <a:r>
              <a:rPr lang="en-US" sz="2000" dirty="0" smtClean="0"/>
              <a:t>	Quality </a:t>
            </a:r>
            <a:r>
              <a:rPr lang="en-US" sz="2000" dirty="0"/>
              <a:t>indicator, by default no quality is specified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-l </a:t>
            </a:r>
            <a:r>
              <a:rPr lang="en-US" sz="2000" dirty="0" err="1"/>
              <a:t>listfile</a:t>
            </a:r>
            <a:r>
              <a:rPr lang="en-US" sz="2000" dirty="0"/>
              <a:t>       </a:t>
            </a:r>
            <a:r>
              <a:rPr lang="en-US" sz="2000" dirty="0" smtClean="0"/>
              <a:t>	Read </a:t>
            </a:r>
            <a:r>
              <a:rPr lang="en-US" sz="2000" dirty="0"/>
              <a:t>list of selections from file</a:t>
            </a:r>
          </a:p>
          <a:p>
            <a:r>
              <a:rPr lang="en-US" sz="2000" dirty="0"/>
              <a:t> -b </a:t>
            </a:r>
            <a:r>
              <a:rPr lang="en-US" sz="2000" dirty="0" err="1"/>
              <a:t>bfastfile</a:t>
            </a:r>
            <a:r>
              <a:rPr lang="en-US" sz="2000" dirty="0"/>
              <a:t>    </a:t>
            </a:r>
            <a:r>
              <a:rPr lang="en-US" sz="2000" dirty="0" smtClean="0"/>
              <a:t>Read </a:t>
            </a:r>
            <a:r>
              <a:rPr lang="en-US" sz="2000" dirty="0"/>
              <a:t>list of selections from BREQ_FAST file</a:t>
            </a:r>
          </a:p>
          <a:p>
            <a:r>
              <a:rPr lang="en-US" sz="2000" dirty="0"/>
              <a:t> -a </a:t>
            </a:r>
            <a:r>
              <a:rPr lang="en-US" sz="2000" dirty="0" err="1"/>
              <a:t>user:pass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User and password for access to restricted </a:t>
            </a:r>
            <a:r>
              <a:rPr lang="en-US" sz="2000" dirty="0" smtClean="0"/>
              <a:t>data</a:t>
            </a:r>
            <a:endParaRPr lang="en-US" sz="2000" dirty="0"/>
          </a:p>
          <a:p>
            <a:r>
              <a:rPr lang="en-US" sz="2000" dirty="0"/>
              <a:t> -</a:t>
            </a:r>
            <a:r>
              <a:rPr lang="en-US" sz="2000" dirty="0" err="1"/>
              <a:t>sd</a:t>
            </a:r>
            <a:r>
              <a:rPr lang="en-US" sz="2000" dirty="0"/>
              <a:t> </a:t>
            </a:r>
            <a:r>
              <a:rPr lang="en-US" sz="2000" dirty="0" err="1"/>
              <a:t>sacpzdir</a:t>
            </a:r>
            <a:r>
              <a:rPr lang="en-US" sz="2000" dirty="0"/>
              <a:t>  </a:t>
            </a:r>
            <a:r>
              <a:rPr lang="en-US" sz="2000" dirty="0" smtClean="0"/>
              <a:t>Fetch </a:t>
            </a:r>
            <a:r>
              <a:rPr lang="en-US" sz="2000" dirty="0"/>
              <a:t>SAC P&amp;Zs and write files to </a:t>
            </a:r>
            <a:r>
              <a:rPr lang="en-US" sz="2000" dirty="0" err="1"/>
              <a:t>sacpzdir</a:t>
            </a:r>
            <a:endParaRPr lang="en-US" sz="2000" dirty="0"/>
          </a:p>
          <a:p>
            <a:r>
              <a:rPr lang="en-US" sz="2000" dirty="0"/>
              <a:t> -</a:t>
            </a:r>
            <a:r>
              <a:rPr lang="en-US" sz="2000" dirty="0" err="1"/>
              <a:t>rd</a:t>
            </a:r>
            <a:r>
              <a:rPr lang="en-US" sz="2000" dirty="0"/>
              <a:t> </a:t>
            </a:r>
            <a:r>
              <a:rPr lang="en-US" sz="2000" dirty="0" err="1"/>
              <a:t>respdir</a:t>
            </a:r>
            <a:r>
              <a:rPr lang="en-US" sz="2000" dirty="0"/>
              <a:t>   </a:t>
            </a:r>
            <a:r>
              <a:rPr lang="en-US" sz="2000" dirty="0" smtClean="0"/>
              <a:t>	 </a:t>
            </a:r>
            <a:r>
              <a:rPr lang="en-US" sz="2000" dirty="0"/>
              <a:t>Fetch RESP and write files to </a:t>
            </a:r>
            <a:r>
              <a:rPr lang="en-US" sz="2000" dirty="0" err="1" smtClean="0"/>
              <a:t>respdir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79358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</a:t>
            </a:r>
            <a:r>
              <a:rPr lang="en-US" dirty="0" err="1" smtClean="0"/>
              <a:t>Fetchdata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96081"/>
            <a:ext cx="7467600" cy="3502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Perl script (enter the name without options for help)</a:t>
            </a:r>
          </a:p>
          <a:p>
            <a:pPr lvl="1"/>
            <a:r>
              <a:rPr lang="en-US" dirty="0" smtClean="0"/>
              <a:t>-s start time</a:t>
            </a:r>
          </a:p>
          <a:p>
            <a:pPr lvl="1"/>
            <a:r>
              <a:rPr lang="en-US" dirty="0" smtClean="0"/>
              <a:t>-e end time</a:t>
            </a:r>
          </a:p>
          <a:p>
            <a:pPr lvl="1"/>
            <a:r>
              <a:rPr lang="en-US" dirty="0" smtClean="0"/>
              <a:t>--radius  enter the point and the radius</a:t>
            </a:r>
          </a:p>
          <a:p>
            <a:pPr lvl="1"/>
            <a:r>
              <a:rPr lang="en-US" dirty="0" smtClean="0"/>
              <a:t>-C channel</a:t>
            </a:r>
          </a:p>
          <a:p>
            <a:pPr lvl="1"/>
            <a:r>
              <a:rPr lang="en-US" dirty="0" smtClean="0"/>
              <a:t>-o output file name</a:t>
            </a:r>
          </a:p>
          <a:p>
            <a:pPr lvl="1"/>
            <a:r>
              <a:rPr lang="en-US" dirty="0" smtClean="0"/>
              <a:t>-m output metadata file name</a:t>
            </a:r>
          </a:p>
          <a:p>
            <a:pPr lvl="1"/>
            <a:r>
              <a:rPr lang="en-US" dirty="0" smtClean="0"/>
              <a:t>-v increase verbosity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196025"/>
            <a:ext cx="895831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400" dirty="0" smtClean="0"/>
              <a:t>.</a:t>
            </a:r>
            <a:r>
              <a:rPr lang="pt-BR" sz="2400" dirty="0"/>
              <a:t>/FetchData-</a:t>
            </a:r>
            <a:r>
              <a:rPr lang="pt-BR" sz="2400" dirty="0" smtClean="0"/>
              <a:t>2017.164.</a:t>
            </a:r>
            <a:r>
              <a:rPr lang="pt-BR" sz="2400" dirty="0"/>
              <a:t>pl -</a:t>
            </a:r>
            <a:r>
              <a:rPr lang="pt-BR" sz="2400" dirty="0" err="1"/>
              <a:t>s</a:t>
            </a:r>
            <a:r>
              <a:rPr lang="pt-BR" sz="2400" dirty="0"/>
              <a:t> 2017-</a:t>
            </a:r>
            <a:r>
              <a:rPr lang="pt-BR" sz="2400" dirty="0" smtClean="0"/>
              <a:t>05-03T08:53:37 </a:t>
            </a:r>
            <a:r>
              <a:rPr lang="pt-BR" sz="2400" dirty="0"/>
              <a:t>-e 2017-05-</a:t>
            </a:r>
            <a:r>
              <a:rPr lang="pt-BR" sz="2400" dirty="0" smtClean="0"/>
              <a:t>03T09:</a:t>
            </a:r>
            <a:r>
              <a:rPr lang="pt-BR" sz="2400" dirty="0"/>
              <a:t>53:37 --</a:t>
            </a:r>
            <a:r>
              <a:rPr lang="pt-BR" sz="2400" dirty="0" err="1"/>
              <a:t>radius</a:t>
            </a:r>
            <a:r>
              <a:rPr lang="pt-BR" sz="2400" dirty="0"/>
              <a:t> </a:t>
            </a:r>
            <a:r>
              <a:rPr lang="pt-BR" sz="2400" dirty="0" smtClean="0"/>
              <a:t>42.14:46.97:10 </a:t>
            </a:r>
            <a:r>
              <a:rPr lang="pt-BR" sz="2400" dirty="0"/>
              <a:t>-C LHZ -o output</a:t>
            </a:r>
            <a:r>
              <a:rPr lang="pt-BR" sz="2400" dirty="0" smtClean="0"/>
              <a:t>/</a:t>
            </a:r>
            <a:r>
              <a:rPr lang="pt-BR" sz="2400" dirty="0" err="1" smtClean="0"/>
              <a:t>Georgia.mseed</a:t>
            </a:r>
            <a:r>
              <a:rPr lang="pt-BR" sz="2400" dirty="0" smtClean="0"/>
              <a:t> </a:t>
            </a:r>
            <a:r>
              <a:rPr lang="pt-BR" sz="2400" dirty="0"/>
              <a:t>-m output</a:t>
            </a:r>
            <a:r>
              <a:rPr lang="pt-BR" sz="2400" dirty="0" smtClean="0"/>
              <a:t>/GeorgiaM5.2.meta </a:t>
            </a:r>
            <a:r>
              <a:rPr lang="mr-IN" sz="2400" dirty="0"/>
              <a:t>–</a:t>
            </a:r>
            <a:r>
              <a:rPr lang="pt-BR" sz="2400" dirty="0" err="1"/>
              <a:t>v</a:t>
            </a:r>
            <a:endParaRPr lang="pt-B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987143" y="6658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296570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Fetchdata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53" y="1600200"/>
            <a:ext cx="8955783" cy="4525963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 ./FetchData-2017.164.pl -</a:t>
            </a:r>
            <a:r>
              <a:rPr lang="pt-BR" dirty="0" err="1"/>
              <a:t>s</a:t>
            </a:r>
            <a:r>
              <a:rPr lang="pt-BR" dirty="0"/>
              <a:t> 2017-05-03T08:53:37 -e 2017-05-03T09:53:37 --</a:t>
            </a:r>
            <a:r>
              <a:rPr lang="pt-BR" dirty="0" err="1"/>
              <a:t>radius</a:t>
            </a:r>
            <a:r>
              <a:rPr lang="pt-BR" dirty="0"/>
              <a:t> 42.14:46.97:15 -C LHZ -o output/</a:t>
            </a:r>
            <a:r>
              <a:rPr lang="pt-BR" dirty="0" err="1"/>
              <a:t>Georgia.mseed</a:t>
            </a:r>
            <a:r>
              <a:rPr lang="pt-BR" dirty="0"/>
              <a:t> -m output/GeorgiaM5.2.meta –</a:t>
            </a:r>
            <a:r>
              <a:rPr lang="pt-BR" dirty="0" err="1"/>
              <a:t>v</a:t>
            </a:r>
            <a:endParaRPr lang="pt-BR" dirty="0"/>
          </a:p>
          <a:p>
            <a:r>
              <a:rPr lang="pt-BR" sz="2800" dirty="0" err="1"/>
              <a:t>Received</a:t>
            </a:r>
            <a:r>
              <a:rPr lang="pt-BR" sz="2800" dirty="0"/>
              <a:t> 896 Bytes </a:t>
            </a:r>
            <a:r>
              <a:rPr lang="pt-BR" sz="2800" dirty="0" err="1"/>
              <a:t>of</a:t>
            </a:r>
            <a:r>
              <a:rPr lang="pt-BR" sz="2800" dirty="0"/>
              <a:t> </a:t>
            </a:r>
            <a:r>
              <a:rPr lang="pt-BR" sz="2800" dirty="0" err="1"/>
              <a:t>metadata</a:t>
            </a:r>
            <a:r>
              <a:rPr lang="pt-BR" sz="2800" dirty="0"/>
              <a:t> in 0.2 </a:t>
            </a:r>
            <a:r>
              <a:rPr lang="pt-BR" sz="2800" dirty="0" err="1"/>
              <a:t>seconds</a:t>
            </a:r>
            <a:r>
              <a:rPr lang="pt-BR" sz="2800" dirty="0"/>
              <a:t> (5.0 KB/</a:t>
            </a:r>
            <a:r>
              <a:rPr lang="pt-BR" sz="2800" dirty="0" err="1"/>
              <a:t>s</a:t>
            </a:r>
            <a:r>
              <a:rPr lang="pt-BR" sz="2800" dirty="0"/>
              <a:t>)</a:t>
            </a:r>
          </a:p>
          <a:p>
            <a:r>
              <a:rPr lang="pt-BR" sz="2800" dirty="0" err="1"/>
              <a:t>Processed</a:t>
            </a:r>
            <a:r>
              <a:rPr lang="pt-BR" sz="2800" dirty="0"/>
              <a:t> </a:t>
            </a:r>
            <a:r>
              <a:rPr lang="pt-BR" sz="2800" dirty="0" err="1"/>
              <a:t>metadata</a:t>
            </a:r>
            <a:r>
              <a:rPr lang="pt-BR" sz="2800" dirty="0"/>
              <a:t> for 17 </a:t>
            </a:r>
            <a:r>
              <a:rPr lang="pt-BR" sz="2800" dirty="0" err="1"/>
              <a:t>channel</a:t>
            </a:r>
            <a:r>
              <a:rPr lang="pt-BR" sz="2800" dirty="0"/>
              <a:t> </a:t>
            </a:r>
            <a:r>
              <a:rPr lang="pt-BR" sz="2800" dirty="0" err="1"/>
              <a:t>epochs</a:t>
            </a:r>
            <a:r>
              <a:rPr lang="pt-BR" sz="2800" dirty="0"/>
              <a:t> in 0.2 </a:t>
            </a:r>
            <a:r>
              <a:rPr lang="pt-BR" sz="2800" dirty="0" err="1"/>
              <a:t>seconds</a:t>
            </a:r>
            <a:endParaRPr lang="pt-BR" sz="2800" dirty="0"/>
          </a:p>
          <a:p>
            <a:r>
              <a:rPr lang="pt-BR" sz="2800" dirty="0" err="1"/>
              <a:t>Received</a:t>
            </a:r>
            <a:r>
              <a:rPr lang="pt-BR" sz="2800" dirty="0"/>
              <a:t> 73.5 KB </a:t>
            </a:r>
            <a:r>
              <a:rPr lang="pt-BR" sz="2800" dirty="0" err="1"/>
              <a:t>of</a:t>
            </a:r>
            <a:r>
              <a:rPr lang="pt-BR" sz="2800" dirty="0"/>
              <a:t> time series data in 1.4 </a:t>
            </a:r>
            <a:r>
              <a:rPr lang="pt-BR" sz="2800" dirty="0" err="1"/>
              <a:t>seconds</a:t>
            </a:r>
            <a:r>
              <a:rPr lang="pt-BR" sz="2800" dirty="0"/>
              <a:t> (52.6 KB/</a:t>
            </a:r>
            <a:r>
              <a:rPr lang="pt-BR" sz="2800" dirty="0" err="1"/>
              <a:t>s</a:t>
            </a:r>
            <a:r>
              <a:rPr lang="pt-BR" sz="2800" dirty="0"/>
              <a:t>) - </a:t>
            </a:r>
            <a:r>
              <a:rPr lang="pt-BR" sz="2800" dirty="0" err="1"/>
              <a:t>written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output/</a:t>
            </a:r>
            <a:r>
              <a:rPr lang="pt-BR" sz="2800" dirty="0" err="1"/>
              <a:t>Georgia.mseed</a:t>
            </a:r>
            <a:endParaRPr lang="pt-BR" sz="2800" dirty="0"/>
          </a:p>
          <a:p>
            <a:r>
              <a:rPr lang="pt-BR" sz="2800" dirty="0" err="1"/>
              <a:t>Writing</a:t>
            </a:r>
            <a:r>
              <a:rPr lang="pt-BR" sz="2800" dirty="0"/>
              <a:t> </a:t>
            </a:r>
            <a:r>
              <a:rPr lang="pt-BR" sz="2800" dirty="0" err="1"/>
              <a:t>metadata</a:t>
            </a:r>
            <a:r>
              <a:rPr lang="pt-BR" sz="2800" dirty="0"/>
              <a:t> (17 </a:t>
            </a:r>
            <a:r>
              <a:rPr lang="pt-BR" sz="2800" dirty="0" err="1"/>
              <a:t>channel</a:t>
            </a:r>
            <a:r>
              <a:rPr lang="pt-BR" sz="2800" dirty="0"/>
              <a:t> </a:t>
            </a:r>
            <a:r>
              <a:rPr lang="pt-BR" sz="2800" dirty="0" err="1"/>
              <a:t>epochs</a:t>
            </a:r>
            <a:r>
              <a:rPr lang="pt-BR" sz="2800" dirty="0"/>
              <a:t>) </a:t>
            </a:r>
            <a:r>
              <a:rPr lang="pt-BR" sz="2800" dirty="0" err="1"/>
              <a:t>to</a:t>
            </a:r>
            <a:r>
              <a:rPr lang="pt-BR" sz="2800" dirty="0"/>
              <a:t> file: output/GeorgiaM5.2.meta</a:t>
            </a:r>
          </a:p>
          <a:p>
            <a:r>
              <a:rPr lang="en-US" sz="2800" dirty="0"/>
              <a:t>DONE at 2017-10-16 13:42:</a:t>
            </a:r>
            <a:r>
              <a:rPr lang="en-US" sz="2800" dirty="0" smtClean="0"/>
              <a:t>28</a:t>
            </a:r>
          </a:p>
          <a:p>
            <a:r>
              <a:rPr lang="en-US" sz="2800" dirty="0" smtClean="0"/>
              <a:t>Produced two files in the directory output</a:t>
            </a:r>
          </a:p>
          <a:p>
            <a:pPr lvl="1"/>
            <a:r>
              <a:rPr lang="en-US" sz="2400" dirty="0" err="1" smtClean="0"/>
              <a:t>Georgia.mseed</a:t>
            </a:r>
            <a:endParaRPr lang="en-US" sz="2400" dirty="0" smtClean="0"/>
          </a:p>
          <a:p>
            <a:pPr lvl="1"/>
            <a:r>
              <a:rPr lang="en-US" sz="2400" dirty="0" smtClean="0"/>
              <a:t>GeorgiaM5.2.meta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1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of Data Centers</a:t>
            </a:r>
            <a:endParaRPr lang="en-US" dirty="0"/>
          </a:p>
        </p:txBody>
      </p:sp>
      <p:pic>
        <p:nvPicPr>
          <p:cNvPr id="5" name="Picture 4" descr="FederatedDataCente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58" y="1229408"/>
            <a:ext cx="7023390" cy="5267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3448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5608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BREQ_FAST an email based tool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34" y="1520587"/>
            <a:ext cx="5871322" cy="5114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5860" y="1040723"/>
            <a:ext cx="236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BREQ_FAST Manual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128547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Executing a Federated </a:t>
            </a:r>
            <a:r>
              <a:rPr lang="en-US" dirty="0" err="1" smtClean="0"/>
              <a:t>Fetchdata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96081"/>
            <a:ext cx="7467600" cy="35029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Perl script (enter the name without options for help)</a:t>
            </a:r>
          </a:p>
          <a:p>
            <a:pPr lvl="1"/>
            <a:r>
              <a:rPr lang="en-US" dirty="0" smtClean="0"/>
              <a:t>-s start time</a:t>
            </a:r>
          </a:p>
          <a:p>
            <a:pPr lvl="1"/>
            <a:r>
              <a:rPr lang="en-US" dirty="0" smtClean="0"/>
              <a:t>-e end time</a:t>
            </a:r>
          </a:p>
          <a:p>
            <a:pPr lvl="1"/>
            <a:r>
              <a:rPr lang="en-US" dirty="0" smtClean="0"/>
              <a:t>--radius  enter the point and the </a:t>
            </a:r>
            <a:r>
              <a:rPr lang="en-US" dirty="0" err="1" smtClean="0"/>
              <a:t>radious</a:t>
            </a:r>
            <a:endParaRPr lang="en-US" dirty="0" smtClean="0"/>
          </a:p>
          <a:p>
            <a:pPr lvl="1"/>
            <a:r>
              <a:rPr lang="en-US" dirty="0" smtClean="0"/>
              <a:t>-C channel</a:t>
            </a:r>
          </a:p>
          <a:p>
            <a:pPr lvl="1"/>
            <a:r>
              <a:rPr lang="en-US" dirty="0" smtClean="0"/>
              <a:t>-o output file name</a:t>
            </a:r>
          </a:p>
          <a:p>
            <a:pPr lvl="1"/>
            <a:r>
              <a:rPr lang="en-US" dirty="0" smtClean="0"/>
              <a:t>-m name of metadata file</a:t>
            </a:r>
          </a:p>
          <a:p>
            <a:pPr lvl="1"/>
            <a:r>
              <a:rPr lang="en-US" dirty="0" smtClean="0"/>
              <a:t>-v increase verbosity</a:t>
            </a:r>
          </a:p>
          <a:p>
            <a:pPr lvl="1"/>
            <a:r>
              <a:rPr lang="en-US" dirty="0" smtClean="0"/>
              <a:t>-F perform a federated search across data centers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196025"/>
            <a:ext cx="895831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400" dirty="0"/>
              <a:t>./FetchData-2017.164.pl -</a:t>
            </a:r>
            <a:r>
              <a:rPr lang="pt-BR" sz="2400" dirty="0" err="1"/>
              <a:t>s</a:t>
            </a:r>
            <a:r>
              <a:rPr lang="pt-BR" sz="2400" dirty="0"/>
              <a:t> 2017-05-03T08:53:37 -e 2017-05-03T09:53:37 --</a:t>
            </a:r>
            <a:r>
              <a:rPr lang="pt-BR" sz="2400" dirty="0" err="1"/>
              <a:t>radius</a:t>
            </a:r>
            <a:r>
              <a:rPr lang="pt-BR" sz="2400" dirty="0"/>
              <a:t> 42.14:46.97:10 -C LHZ -o output/</a:t>
            </a:r>
            <a:r>
              <a:rPr lang="pt-BR" sz="2400" dirty="0" err="1"/>
              <a:t>Georgia.mseed</a:t>
            </a:r>
            <a:r>
              <a:rPr lang="pt-BR" sz="2400" dirty="0"/>
              <a:t> -m output/GeorgiaM5.2.meta </a:t>
            </a:r>
            <a:r>
              <a:rPr lang="mr-IN" sz="2400" dirty="0"/>
              <a:t>–</a:t>
            </a:r>
            <a:r>
              <a:rPr lang="pt-BR" sz="2400" dirty="0" err="1" smtClean="0"/>
              <a:t>v</a:t>
            </a:r>
            <a:r>
              <a:rPr lang="pt-BR" sz="2400" dirty="0" smtClean="0"/>
              <a:t> -</a:t>
            </a:r>
            <a:r>
              <a:rPr lang="pt-BR" sz="2400" dirty="0" err="1" smtClean="0"/>
              <a:t>F</a:t>
            </a:r>
            <a:endParaRPr lang="pt-BR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124022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Extracts information from federated catalog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mr-IN" dirty="0"/>
              <a:t>./FetchData-2017.164.pl -s 2017-05-03T08:53:37 -e 2017-05-03T09:53:37 --radius 42.14:46.97:15 -C LHZ -o output/Georgia.mseed -m output/GeorgiaM5.2.meta -v -F</a:t>
            </a:r>
          </a:p>
          <a:p>
            <a:r>
              <a:rPr lang="is-IS" dirty="0"/>
              <a:t>FetchData-2017.164.pl (2017.164) at 2017-10-16 13:52:56</a:t>
            </a:r>
          </a:p>
          <a:p>
            <a:r>
              <a:rPr lang="en-US" dirty="0"/>
              <a:t>Fetching federator catalog results :: 552 Bytes </a:t>
            </a:r>
          </a:p>
          <a:p>
            <a:r>
              <a:rPr lang="en-US" dirty="0"/>
              <a:t>Federator response code: 200</a:t>
            </a:r>
          </a:p>
          <a:p>
            <a:r>
              <a:rPr lang="en-US" dirty="0"/>
              <a:t>Received 552 Bytes from federator catalog in 0.4 seconds (1.5 KB/s)</a:t>
            </a:r>
          </a:p>
          <a:p>
            <a:r>
              <a:rPr lang="en-US" dirty="0"/>
              <a:t>Federation catalog results from 5 data center(s)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6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Data center: GEOFON, 12 selections</a:t>
            </a:r>
          </a:p>
          <a:p>
            <a:r>
              <a:rPr lang="en-US" dirty="0"/>
              <a:t>  </a:t>
            </a:r>
            <a:r>
              <a:rPr lang="en-US" dirty="0" err="1"/>
              <a:t>MetadataWS</a:t>
            </a:r>
            <a:r>
              <a:rPr lang="en-US" dirty="0"/>
              <a:t>: http://</a:t>
            </a:r>
            <a:r>
              <a:rPr lang="en-US" dirty="0" err="1"/>
              <a:t>geofon.gfz-potsdam.de</a:t>
            </a:r>
            <a:r>
              <a:rPr lang="en-US" dirty="0"/>
              <a:t>/</a:t>
            </a:r>
            <a:r>
              <a:rPr lang="en-US" dirty="0" err="1"/>
              <a:t>fdsnws</a:t>
            </a:r>
            <a:r>
              <a:rPr lang="en-US" dirty="0"/>
              <a:t>/station/1</a:t>
            </a:r>
          </a:p>
          <a:p>
            <a:r>
              <a:rPr lang="en-US" dirty="0"/>
              <a:t>  </a:t>
            </a:r>
            <a:r>
              <a:rPr lang="en-US" dirty="0" err="1"/>
              <a:t>TimeSeriesWS</a:t>
            </a:r>
            <a:r>
              <a:rPr lang="en-US" dirty="0"/>
              <a:t>: http://</a:t>
            </a:r>
            <a:r>
              <a:rPr lang="en-US" dirty="0" err="1"/>
              <a:t>geofon.gfz-potsdam.de</a:t>
            </a:r>
            <a:r>
              <a:rPr lang="en-US" dirty="0"/>
              <a:t>/</a:t>
            </a:r>
            <a:r>
              <a:rPr lang="en-US" dirty="0" err="1"/>
              <a:t>fdsnws</a:t>
            </a:r>
            <a:r>
              <a:rPr lang="en-US" dirty="0"/>
              <a:t>/</a:t>
            </a:r>
            <a:r>
              <a:rPr lang="en-US" dirty="0" err="1"/>
              <a:t>dataselect</a:t>
            </a:r>
            <a:r>
              <a:rPr lang="en-US" dirty="0"/>
              <a:t>/1</a:t>
            </a:r>
          </a:p>
          <a:p>
            <a:r>
              <a:rPr lang="en-US" dirty="0"/>
              <a:t>Data center: INGV, 3 selections</a:t>
            </a:r>
          </a:p>
          <a:p>
            <a:r>
              <a:rPr lang="en-US" dirty="0"/>
              <a:t>  </a:t>
            </a:r>
            <a:r>
              <a:rPr lang="en-US" dirty="0" err="1"/>
              <a:t>MetadataWS</a:t>
            </a:r>
            <a:r>
              <a:rPr lang="en-US" dirty="0"/>
              <a:t>: http://</a:t>
            </a:r>
            <a:r>
              <a:rPr lang="en-US" dirty="0" err="1"/>
              <a:t>webservices.ingv.it</a:t>
            </a:r>
            <a:r>
              <a:rPr lang="en-US" dirty="0"/>
              <a:t>/</a:t>
            </a:r>
            <a:r>
              <a:rPr lang="en-US" dirty="0" err="1"/>
              <a:t>fdsnws</a:t>
            </a:r>
            <a:r>
              <a:rPr lang="en-US" dirty="0"/>
              <a:t>/station/1</a:t>
            </a:r>
          </a:p>
          <a:p>
            <a:r>
              <a:rPr lang="en-US" dirty="0"/>
              <a:t>  </a:t>
            </a:r>
            <a:r>
              <a:rPr lang="en-US" dirty="0" err="1"/>
              <a:t>TimeSeriesWS</a:t>
            </a:r>
            <a:r>
              <a:rPr lang="en-US" dirty="0"/>
              <a:t>: http://</a:t>
            </a:r>
            <a:r>
              <a:rPr lang="en-US" dirty="0" err="1"/>
              <a:t>webservices.ingv.it</a:t>
            </a:r>
            <a:r>
              <a:rPr lang="en-US" dirty="0"/>
              <a:t>/</a:t>
            </a:r>
            <a:r>
              <a:rPr lang="en-US" dirty="0" err="1"/>
              <a:t>fdsnws</a:t>
            </a:r>
            <a:r>
              <a:rPr lang="en-US" dirty="0"/>
              <a:t>/</a:t>
            </a:r>
            <a:r>
              <a:rPr lang="en-US" dirty="0" err="1"/>
              <a:t>dataselect</a:t>
            </a:r>
            <a:r>
              <a:rPr lang="en-US" dirty="0"/>
              <a:t>/1Data center: IRISDMC, 14 selections</a:t>
            </a:r>
          </a:p>
          <a:p>
            <a:r>
              <a:rPr lang="en-US" dirty="0"/>
              <a:t>  </a:t>
            </a:r>
            <a:r>
              <a:rPr lang="en-US" dirty="0" err="1"/>
              <a:t>MetadataWS</a:t>
            </a:r>
            <a:r>
              <a:rPr lang="en-US" dirty="0"/>
              <a:t>: http://</a:t>
            </a:r>
            <a:r>
              <a:rPr lang="en-US" dirty="0" err="1"/>
              <a:t>service.iris.edu</a:t>
            </a:r>
            <a:r>
              <a:rPr lang="en-US" dirty="0"/>
              <a:t>/</a:t>
            </a:r>
            <a:r>
              <a:rPr lang="en-US" dirty="0" err="1"/>
              <a:t>fdsnws</a:t>
            </a:r>
            <a:r>
              <a:rPr lang="en-US" dirty="0"/>
              <a:t>/station/1</a:t>
            </a:r>
          </a:p>
          <a:p>
            <a:r>
              <a:rPr lang="en-US" dirty="0"/>
              <a:t>  </a:t>
            </a:r>
            <a:r>
              <a:rPr lang="en-US" dirty="0" err="1"/>
              <a:t>TimeSeriesWS</a:t>
            </a:r>
            <a:r>
              <a:rPr lang="en-US" dirty="0"/>
              <a:t>: http://</a:t>
            </a:r>
            <a:r>
              <a:rPr lang="en-US" dirty="0" err="1"/>
              <a:t>service.iris.edu</a:t>
            </a:r>
            <a:r>
              <a:rPr lang="en-US" dirty="0"/>
              <a:t>/</a:t>
            </a:r>
            <a:r>
              <a:rPr lang="en-US" dirty="0" err="1"/>
              <a:t>fdsnws</a:t>
            </a:r>
            <a:r>
              <a:rPr lang="en-US" dirty="0"/>
              <a:t>/</a:t>
            </a:r>
            <a:r>
              <a:rPr lang="en-US" dirty="0" err="1"/>
              <a:t>dataselect</a:t>
            </a:r>
            <a:r>
              <a:rPr lang="en-US" dirty="0"/>
              <a:t>/1</a:t>
            </a:r>
          </a:p>
          <a:p>
            <a:r>
              <a:rPr lang="en-US" dirty="0"/>
              <a:t>  SACPZWS: http://</a:t>
            </a:r>
            <a:r>
              <a:rPr lang="en-US" dirty="0" err="1"/>
              <a:t>service.iris.edu</a:t>
            </a:r>
            <a:r>
              <a:rPr lang="en-US" dirty="0"/>
              <a:t>/</a:t>
            </a:r>
            <a:r>
              <a:rPr lang="en-US" dirty="0" err="1"/>
              <a:t>irisws</a:t>
            </a:r>
            <a:r>
              <a:rPr lang="en-US" dirty="0"/>
              <a:t>/</a:t>
            </a:r>
            <a:r>
              <a:rPr lang="en-US" dirty="0" err="1"/>
              <a:t>sacpz</a:t>
            </a:r>
            <a:r>
              <a:rPr lang="en-US" dirty="0"/>
              <a:t>/1</a:t>
            </a:r>
          </a:p>
          <a:p>
            <a:r>
              <a:rPr lang="en-US" dirty="0"/>
              <a:t>  RESPWS: http://</a:t>
            </a:r>
            <a:r>
              <a:rPr lang="en-US" dirty="0" err="1"/>
              <a:t>service.iris.edu</a:t>
            </a:r>
            <a:r>
              <a:rPr lang="en-US" dirty="0"/>
              <a:t>/</a:t>
            </a:r>
            <a:r>
              <a:rPr lang="en-US" dirty="0" err="1"/>
              <a:t>irisws</a:t>
            </a:r>
            <a:r>
              <a:rPr lang="en-US" dirty="0"/>
              <a:t>/</a:t>
            </a:r>
            <a:r>
              <a:rPr lang="en-US" dirty="0" err="1"/>
              <a:t>resp</a:t>
            </a:r>
            <a:r>
              <a:rPr lang="en-US" dirty="0"/>
              <a:t>/1</a:t>
            </a:r>
          </a:p>
          <a:p>
            <a:r>
              <a:rPr lang="en-US" dirty="0"/>
              <a:t>Data center: NIEP, 1 selections</a:t>
            </a:r>
          </a:p>
          <a:p>
            <a:r>
              <a:rPr lang="en-US" dirty="0"/>
              <a:t>  </a:t>
            </a:r>
            <a:r>
              <a:rPr lang="en-US" dirty="0" err="1"/>
              <a:t>MetadataWS</a:t>
            </a:r>
            <a:r>
              <a:rPr lang="en-US" dirty="0"/>
              <a:t>: http://eida-sc3.infp.ro/</a:t>
            </a:r>
            <a:r>
              <a:rPr lang="en-US" dirty="0" err="1"/>
              <a:t>fdsnws</a:t>
            </a:r>
            <a:r>
              <a:rPr lang="en-US" dirty="0"/>
              <a:t>/station/1</a:t>
            </a:r>
          </a:p>
          <a:p>
            <a:r>
              <a:rPr lang="en-US" dirty="0"/>
              <a:t>  </a:t>
            </a:r>
            <a:r>
              <a:rPr lang="en-US" dirty="0" err="1"/>
              <a:t>TimeSeriesWS</a:t>
            </a:r>
            <a:r>
              <a:rPr lang="en-US" dirty="0"/>
              <a:t>: http://eida-sc3.infp.ro/</a:t>
            </a:r>
            <a:r>
              <a:rPr lang="en-US" dirty="0" err="1"/>
              <a:t>fdsnws</a:t>
            </a:r>
            <a:r>
              <a:rPr lang="en-US" dirty="0"/>
              <a:t>/</a:t>
            </a:r>
            <a:r>
              <a:rPr lang="en-US" dirty="0" err="1"/>
              <a:t>dataselect</a:t>
            </a:r>
            <a:r>
              <a:rPr lang="en-US" dirty="0"/>
              <a:t>/1</a:t>
            </a:r>
          </a:p>
          <a:p>
            <a:r>
              <a:rPr lang="en-US" dirty="0"/>
              <a:t>Data center: ORFEUS, 3 selections</a:t>
            </a:r>
          </a:p>
          <a:p>
            <a:r>
              <a:rPr lang="en-US" dirty="0"/>
              <a:t>  </a:t>
            </a:r>
            <a:r>
              <a:rPr lang="en-US" dirty="0" err="1"/>
              <a:t>MetadataWS</a:t>
            </a:r>
            <a:r>
              <a:rPr lang="en-US" dirty="0"/>
              <a:t>: http://</a:t>
            </a:r>
            <a:r>
              <a:rPr lang="en-US" dirty="0" err="1"/>
              <a:t>www.orfeus-eu.org</a:t>
            </a:r>
            <a:r>
              <a:rPr lang="en-US" dirty="0"/>
              <a:t>/</a:t>
            </a:r>
            <a:r>
              <a:rPr lang="en-US" dirty="0" err="1"/>
              <a:t>fdsnws</a:t>
            </a:r>
            <a:r>
              <a:rPr lang="en-US" dirty="0"/>
              <a:t>/station/1</a:t>
            </a:r>
          </a:p>
          <a:p>
            <a:r>
              <a:rPr lang="en-US" dirty="0"/>
              <a:t>  </a:t>
            </a:r>
            <a:r>
              <a:rPr lang="en-US" dirty="0" err="1"/>
              <a:t>TimeSeriesWS</a:t>
            </a:r>
            <a:r>
              <a:rPr lang="en-US" dirty="0"/>
              <a:t>: http://</a:t>
            </a:r>
            <a:r>
              <a:rPr lang="en-US" dirty="0" err="1"/>
              <a:t>www.orfeus-eu.org</a:t>
            </a:r>
            <a:r>
              <a:rPr lang="en-US" dirty="0"/>
              <a:t>/</a:t>
            </a:r>
            <a:r>
              <a:rPr lang="en-US" dirty="0" err="1"/>
              <a:t>fdsnws</a:t>
            </a:r>
            <a:r>
              <a:rPr lang="en-US" dirty="0"/>
              <a:t>/</a:t>
            </a:r>
            <a:r>
              <a:rPr lang="en-US" dirty="0" err="1"/>
              <a:t>dataselect</a:t>
            </a:r>
            <a:r>
              <a:rPr lang="en-US" dirty="0"/>
              <a:t>/1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6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Federated Fetch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310"/>
            <a:ext cx="8223626" cy="4829854"/>
          </a:xfrm>
        </p:spPr>
        <p:txBody>
          <a:bodyPr>
            <a:normAutofit fontScale="25000" lnSpcReduction="20000"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Fetching data from GEOFON (http://</a:t>
            </a:r>
            <a:r>
              <a:rPr lang="en-US" sz="4400" dirty="0" err="1">
                <a:solidFill>
                  <a:srgbClr val="FF0000"/>
                </a:solidFill>
              </a:rPr>
              <a:t>geofon.gfz-potsdam.de</a:t>
            </a:r>
            <a:r>
              <a:rPr lang="en-US" sz="4400" dirty="0">
                <a:solidFill>
                  <a:srgbClr val="FF0000"/>
                </a:solidFill>
              </a:rPr>
              <a:t>)</a:t>
            </a:r>
          </a:p>
          <a:p>
            <a:r>
              <a:rPr lang="en-US" sz="4400" dirty="0"/>
              <a:t>Fetching metadata :: 580 Bytes </a:t>
            </a:r>
          </a:p>
          <a:p>
            <a:r>
              <a:rPr lang="en-US" sz="4400" dirty="0"/>
              <a:t>Received 580 Bytes of metadata in 0.6 seconds (1.0 KB/s)</a:t>
            </a:r>
          </a:p>
          <a:p>
            <a:r>
              <a:rPr lang="en-US" sz="4400" dirty="0"/>
              <a:t>Parsing metadata and generating requests... Done (0.0 seconds)</a:t>
            </a:r>
          </a:p>
          <a:p>
            <a:r>
              <a:rPr lang="en-US" sz="4400" dirty="0"/>
              <a:t>Processed metadata for 12 channel epochs in 0.6 seconds</a:t>
            </a:r>
          </a:p>
          <a:p>
            <a:r>
              <a:rPr lang="en-US" sz="4400" dirty="0"/>
              <a:t>Fetching time series data (12 selections)</a:t>
            </a:r>
          </a:p>
          <a:p>
            <a:r>
              <a:rPr lang="en-US" sz="4400" dirty="0"/>
              <a:t>Downloading time series data (group 1 of 1) :: 55.0 KB   </a:t>
            </a:r>
          </a:p>
          <a:p>
            <a:r>
              <a:rPr lang="en-US" sz="4400" dirty="0"/>
              <a:t>Received 55.0 KB of time series data in 1.7 seconds (32.4 KB/s) - written to output/GEOFON-</a:t>
            </a:r>
            <a:r>
              <a:rPr lang="en-US" sz="4400" dirty="0" err="1"/>
              <a:t>Georgia.mseed</a:t>
            </a:r>
            <a:endParaRPr lang="en-US" sz="4400" dirty="0"/>
          </a:p>
          <a:p>
            <a:r>
              <a:rPr lang="en-US" sz="4400" dirty="0"/>
              <a:t>Writing metadata (12 channel epochs) to file: output/GEOFON-GeorgiaM5.2.meta</a:t>
            </a:r>
          </a:p>
          <a:p>
            <a:r>
              <a:rPr lang="en-US" sz="4400" dirty="0">
                <a:solidFill>
                  <a:srgbClr val="FF0000"/>
                </a:solidFill>
              </a:rPr>
              <a:t>Fetching data from INGV (http://</a:t>
            </a:r>
            <a:r>
              <a:rPr lang="en-US" sz="4400" dirty="0" err="1">
                <a:solidFill>
                  <a:srgbClr val="FF0000"/>
                </a:solidFill>
              </a:rPr>
              <a:t>www.ingv.it</a:t>
            </a:r>
            <a:r>
              <a:rPr lang="en-US" sz="4400" dirty="0">
                <a:solidFill>
                  <a:srgbClr val="FF0000"/>
                </a:solidFill>
              </a:rPr>
              <a:t>)</a:t>
            </a:r>
          </a:p>
          <a:p>
            <a:r>
              <a:rPr lang="en-US" sz="4400" dirty="0"/>
              <a:t>Fetching metadata :: 230 Bytes </a:t>
            </a:r>
          </a:p>
          <a:p>
            <a:r>
              <a:rPr lang="en-US" sz="4400" dirty="0"/>
              <a:t>Received 230 Bytes of metadata in 0.4 seconds (616 Bytes/s)</a:t>
            </a:r>
          </a:p>
          <a:p>
            <a:r>
              <a:rPr lang="en-US" sz="4400" dirty="0"/>
              <a:t>Parsing metadata and generating requests... Done (0.0 seconds)</a:t>
            </a:r>
          </a:p>
          <a:p>
            <a:r>
              <a:rPr lang="en-US" sz="4400" dirty="0"/>
              <a:t>Processed metadata for 1 channel epochs in 0.4 seconds</a:t>
            </a:r>
          </a:p>
          <a:p>
            <a:r>
              <a:rPr lang="en-US" sz="4400" dirty="0"/>
              <a:t>Fetching time series data (1 selections)</a:t>
            </a:r>
          </a:p>
          <a:p>
            <a:r>
              <a:rPr lang="en-US" sz="4400" dirty="0"/>
              <a:t>Downloading time series data (group 1 of 1) :: No data available</a:t>
            </a:r>
          </a:p>
          <a:p>
            <a:r>
              <a:rPr lang="en-US" sz="4400" dirty="0"/>
              <a:t>Received 0 Bytes of time series data in 0.5 seconds (0 Bytes/s) - written to output/INGV-</a:t>
            </a:r>
            <a:r>
              <a:rPr lang="en-US" sz="4400" dirty="0" err="1"/>
              <a:t>Georgia.mseed</a:t>
            </a:r>
            <a:endParaRPr lang="en-US" sz="4400" dirty="0"/>
          </a:p>
          <a:p>
            <a:r>
              <a:rPr lang="en-US" sz="4400" dirty="0"/>
              <a:t>Writing metadata (1 channel epochs) to file: output/INGV-GeorgiaM5.2.meta</a:t>
            </a:r>
          </a:p>
          <a:p>
            <a:r>
              <a:rPr lang="en-US" sz="4400" dirty="0">
                <a:solidFill>
                  <a:srgbClr val="FF0000"/>
                </a:solidFill>
              </a:rPr>
              <a:t>Fetching data from IRISDMC (http://</a:t>
            </a:r>
            <a:r>
              <a:rPr lang="en-US" sz="4400" dirty="0" err="1">
                <a:solidFill>
                  <a:srgbClr val="FF0000"/>
                </a:solidFill>
              </a:rPr>
              <a:t>ds.iris.edu</a:t>
            </a:r>
            <a:r>
              <a:rPr lang="en-US" sz="4400" dirty="0">
                <a:solidFill>
                  <a:srgbClr val="FF0000"/>
                </a:solidFill>
              </a:rPr>
              <a:t>)</a:t>
            </a:r>
          </a:p>
          <a:p>
            <a:r>
              <a:rPr lang="en-US" sz="4400" dirty="0"/>
              <a:t>Fetching metadata :: 828 Bytes </a:t>
            </a:r>
          </a:p>
          <a:p>
            <a:r>
              <a:rPr lang="en-US" sz="4400" dirty="0"/>
              <a:t>Received 828 Bytes of metadata in 0.0 seconds (43.2 KB/s)</a:t>
            </a:r>
          </a:p>
          <a:p>
            <a:r>
              <a:rPr lang="en-US" sz="4400" dirty="0"/>
              <a:t>Parsing metadata and generating requests... Done (0.0 seconds)</a:t>
            </a:r>
          </a:p>
          <a:p>
            <a:r>
              <a:rPr lang="en-US" sz="4400" dirty="0"/>
              <a:t>Processed metadata for 14 channel epochs in 0.0 seconds</a:t>
            </a:r>
          </a:p>
          <a:p>
            <a:r>
              <a:rPr lang="en-US" sz="4400" dirty="0"/>
              <a:t>Fetching time series data (14 selections)</a:t>
            </a:r>
          </a:p>
          <a:p>
            <a:r>
              <a:rPr lang="en-US" sz="4400" dirty="0"/>
              <a:t>Downloading time series data (group 1 of 1) :: 67.5 KB   </a:t>
            </a:r>
          </a:p>
          <a:p>
            <a:r>
              <a:rPr lang="en-US" sz="4400" dirty="0"/>
              <a:t>Received 67.5 KB of time series data in 0.8 seconds (85.7 KB/s) - written to output/IRISDMC-</a:t>
            </a:r>
            <a:r>
              <a:rPr lang="en-US" sz="4400" dirty="0" err="1"/>
              <a:t>Georgia.mseed</a:t>
            </a:r>
            <a:endParaRPr lang="en-US" sz="4400" dirty="0"/>
          </a:p>
          <a:p>
            <a:r>
              <a:rPr lang="en-US" sz="4400" dirty="0"/>
              <a:t>Writing metadata (14 channel epochs) to file: output/IRISDMC-GeorgiaM5.2.meta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6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An issue when Data Centers don’t have what their metadata implies they have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Fetching data from NIEP (http://</a:t>
            </a:r>
            <a:r>
              <a:rPr lang="en-US" dirty="0" err="1">
                <a:solidFill>
                  <a:srgbClr val="FF0000"/>
                </a:solidFill>
              </a:rPr>
              <a:t>www.orfeus-eu.org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eida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eida_niep.html</a:t>
            </a:r>
            <a:r>
              <a:rPr lang="en-US" dirty="0"/>
              <a:t>)</a:t>
            </a:r>
          </a:p>
          <a:p>
            <a:r>
              <a:rPr lang="en-US" dirty="0"/>
              <a:t>Fetching metadata :: 253 Bytes </a:t>
            </a:r>
          </a:p>
          <a:p>
            <a:r>
              <a:rPr lang="en-US" dirty="0"/>
              <a:t>Received 253 Bytes of metadata in 0.4 seconds (681 Bytes/s)</a:t>
            </a:r>
          </a:p>
          <a:p>
            <a:r>
              <a:rPr lang="en-US" dirty="0"/>
              <a:t>Parsing metadata and generating requests... Done (0.0 seconds)</a:t>
            </a:r>
          </a:p>
          <a:p>
            <a:r>
              <a:rPr lang="en-US" dirty="0"/>
              <a:t>Processed metadata for 1 channel epochs in 0.4 seconds</a:t>
            </a:r>
          </a:p>
          <a:p>
            <a:r>
              <a:rPr lang="en-US" dirty="0"/>
              <a:t>Fetching time series data (1 selections)</a:t>
            </a:r>
          </a:p>
          <a:p>
            <a:r>
              <a:rPr lang="en-US" dirty="0"/>
              <a:t>Downloading time series data (group 1 of 1) :: No data available</a:t>
            </a:r>
          </a:p>
          <a:p>
            <a:r>
              <a:rPr lang="en-US" dirty="0"/>
              <a:t>Received 0 Bytes of time series data in 0.4 seconds (0 Bytes/s) - written to output/NIEP-</a:t>
            </a:r>
            <a:r>
              <a:rPr lang="en-US" dirty="0" err="1"/>
              <a:t>Georgia.mseed</a:t>
            </a:r>
            <a:endParaRPr lang="en-US" dirty="0"/>
          </a:p>
          <a:p>
            <a:r>
              <a:rPr lang="en-US" dirty="0"/>
              <a:t>Writing metadata (1 channel epochs) to file: output/NIEP-GeorgiaM5.2.meta</a:t>
            </a:r>
          </a:p>
          <a:p>
            <a:r>
              <a:rPr lang="en-US" dirty="0">
                <a:solidFill>
                  <a:srgbClr val="FF0000"/>
                </a:solidFill>
              </a:rPr>
              <a:t>Fetching data from ORFEUS (http://</a:t>
            </a:r>
            <a:r>
              <a:rPr lang="en-US" dirty="0" err="1">
                <a:solidFill>
                  <a:srgbClr val="FF0000"/>
                </a:solidFill>
              </a:rPr>
              <a:t>www.orfeus-eu.org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Fetching metadata :: 450 Bytes </a:t>
            </a:r>
          </a:p>
          <a:p>
            <a:r>
              <a:rPr lang="en-US" dirty="0"/>
              <a:t>Received 450 Bytes of metadata in 0.4 seconds (1.2 KB/s)</a:t>
            </a:r>
          </a:p>
          <a:p>
            <a:r>
              <a:rPr lang="en-US" dirty="0"/>
              <a:t>Parsing metadata and generating requests... Done (0.0 seconds)</a:t>
            </a:r>
          </a:p>
          <a:p>
            <a:r>
              <a:rPr lang="en-US" dirty="0"/>
              <a:t>Processed metadata for 3 channel epochs in 0.4 seconds</a:t>
            </a:r>
          </a:p>
          <a:p>
            <a:r>
              <a:rPr lang="en-US" dirty="0"/>
              <a:t>Fetching time series data (3 selections)</a:t>
            </a:r>
          </a:p>
          <a:p>
            <a:r>
              <a:rPr lang="en-US" dirty="0"/>
              <a:t>Downloading time series data (group 1 of 1) :: No data available</a:t>
            </a:r>
          </a:p>
          <a:p>
            <a:r>
              <a:rPr lang="en-US" dirty="0"/>
              <a:t>Received 0 Bytes of time series data in 0.3 seconds (0 Bytes/s) - written to output/ORFEUS-</a:t>
            </a:r>
            <a:r>
              <a:rPr lang="en-US" dirty="0" err="1"/>
              <a:t>Georgia.mseed</a:t>
            </a:r>
            <a:endParaRPr lang="en-US" dirty="0"/>
          </a:p>
          <a:p>
            <a:r>
              <a:rPr lang="en-US" dirty="0"/>
              <a:t>Writing metadata (3 channel epochs) to file: output/ORFEUS-GeorgiaM5.2.meta</a:t>
            </a:r>
          </a:p>
          <a:p>
            <a:r>
              <a:rPr lang="en-US" dirty="0"/>
              <a:t>DONE at 2017-10-16 13:53:02</a:t>
            </a:r>
          </a:p>
        </p:txBody>
      </p:sp>
      <p:sp>
        <p:nvSpPr>
          <p:cNvPr id="4" name="Donut 3"/>
          <p:cNvSpPr/>
          <p:nvPr/>
        </p:nvSpPr>
        <p:spPr>
          <a:xfrm>
            <a:off x="1518817" y="5067391"/>
            <a:ext cx="641570" cy="484479"/>
          </a:xfrm>
          <a:prstGeom prst="donut">
            <a:avLst/>
          </a:prstGeom>
          <a:solidFill>
            <a:srgbClr val="FF0000"/>
          </a:solidFill>
          <a:ln w="31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1518817" y="2980711"/>
            <a:ext cx="641570" cy="484479"/>
          </a:xfrm>
          <a:prstGeom prst="donut">
            <a:avLst/>
          </a:prstGeom>
          <a:solidFill>
            <a:srgbClr val="FF0000"/>
          </a:solidFill>
          <a:ln w="31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1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23" y="274638"/>
            <a:ext cx="8879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Convert the data into SAC format using mseed2sac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4752" cy="4525963"/>
          </a:xfrm>
        </p:spPr>
        <p:txBody>
          <a:bodyPr>
            <a:normAutofit/>
          </a:bodyPr>
          <a:lstStyle/>
          <a:p>
            <a:pPr lvl="1"/>
            <a:endParaRPr lang="pt-BR" sz="1200" dirty="0" smtClean="0"/>
          </a:p>
          <a:p>
            <a:r>
              <a:rPr lang="en-US" sz="2100" dirty="0" smtClean="0"/>
              <a:t>.</a:t>
            </a:r>
            <a:r>
              <a:rPr lang="en-US" sz="2100" dirty="0"/>
              <a:t>/mseed2sac-2.0rc1  output/GEOFON-</a:t>
            </a:r>
            <a:r>
              <a:rPr lang="en-US" sz="2100" dirty="0" err="1"/>
              <a:t>Georgia.mseed</a:t>
            </a:r>
            <a:r>
              <a:rPr lang="en-US" sz="2100" dirty="0"/>
              <a:t> -m output/GEOFON-GeorgiaM5.2.meta</a:t>
            </a:r>
            <a:endParaRPr lang="en-US" sz="2100" dirty="0" smtClean="0"/>
          </a:p>
          <a:p>
            <a:pPr marL="36576" indent="0">
              <a:buNone/>
            </a:pPr>
            <a:endParaRPr lang="en-US" sz="2100" dirty="0" smtClean="0"/>
          </a:p>
          <a:p>
            <a:pPr marL="36576" indent="0">
              <a:buNone/>
            </a:pPr>
            <a:endParaRPr lang="en-US" sz="2100" dirty="0" smtClean="0"/>
          </a:p>
          <a:p>
            <a:r>
              <a:rPr lang="en-US" sz="2100" dirty="0"/>
              <a:t>./mseed2sac-2.0rc1  output/IRISDMC-</a:t>
            </a:r>
            <a:r>
              <a:rPr lang="en-US" sz="2100" dirty="0" err="1"/>
              <a:t>Georgia.mseed</a:t>
            </a:r>
            <a:r>
              <a:rPr lang="en-US" sz="2100" dirty="0"/>
              <a:t> -m output/IRISDMC-GeorgiaM5.2.meta</a:t>
            </a:r>
            <a:endParaRPr lang="en-US" sz="1600" dirty="0" smtClean="0"/>
          </a:p>
          <a:p>
            <a:endParaRPr lang="pt-BR" sz="16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79928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Autofit/>
          </a:bodyPr>
          <a:lstStyle/>
          <a:p>
            <a:r>
              <a:rPr lang="en-US" sz="3200" dirty="0"/>
              <a:t>The object of the next exercise is for everyone to use an IRIS data request tool of their choice to request data for the following earthquake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48" y="1628921"/>
            <a:ext cx="8566377" cy="48788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381140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33400" y="228600"/>
            <a:ext cx="861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Arial" charset="0"/>
                <a:ea typeface="ＭＳ Ｐゴシック" charset="-128"/>
                <a:cs typeface="ＭＳ Ｐゴシック" charset="-128"/>
              </a:rPr>
              <a:t>Working with the </a:t>
            </a:r>
            <a:r>
              <a:rPr lang="en-US" sz="4400" b="1" dirty="0" smtClean="0">
                <a:latin typeface="Arial" charset="0"/>
                <a:ea typeface="ＭＳ Ｐゴシック" charset="-128"/>
                <a:cs typeface="ＭＳ Ｐゴシック" charset="-128"/>
              </a:rPr>
              <a:t>FDSN</a:t>
            </a:r>
            <a:endParaRPr lang="en-US" sz="4400" b="1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4400" b="1" dirty="0">
                <a:latin typeface="Arial" charset="0"/>
                <a:ea typeface="ＭＳ Ｐゴシック" charset="-128"/>
                <a:cs typeface="ＭＳ Ｐゴシック" charset="-128"/>
              </a:rPr>
              <a:t>Today’s Problem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61454" y="2562451"/>
            <a:ext cx="870111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	</a:t>
            </a:r>
          </a:p>
          <a:p>
            <a:r>
              <a:rPr lang="en-US" sz="2800" dirty="0" smtClean="0"/>
              <a:t>Get </a:t>
            </a:r>
            <a:r>
              <a:rPr lang="en-US" sz="2800" dirty="0"/>
              <a:t>data from </a:t>
            </a:r>
            <a:r>
              <a:rPr lang="en-US" sz="2800" dirty="0" smtClean="0">
                <a:solidFill>
                  <a:srgbClr val="FF0000"/>
                </a:solidFill>
              </a:rPr>
              <a:t>as many stations </a:t>
            </a:r>
            <a:r>
              <a:rPr lang="en-US" sz="2800" dirty="0" smtClean="0"/>
              <a:t>as you can within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• 30 </a:t>
            </a:r>
            <a:r>
              <a:rPr lang="en-US" sz="2800" dirty="0"/>
              <a:t>degrees of the epicenter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• LHZ </a:t>
            </a:r>
            <a:r>
              <a:rPr lang="en-US" sz="2800" dirty="0"/>
              <a:t>Channels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• 60 minutes </a:t>
            </a:r>
            <a:r>
              <a:rPr lang="en-US" sz="2800" dirty="0"/>
              <a:t>of data</a:t>
            </a:r>
          </a:p>
          <a:p>
            <a:r>
              <a:rPr lang="en-US" sz="2800" dirty="0"/>
              <a:t>		</a:t>
            </a:r>
            <a:r>
              <a:rPr lang="en-US" sz="2800" dirty="0" smtClean="0"/>
              <a:t>		• Get </a:t>
            </a:r>
            <a:r>
              <a:rPr lang="en-US" sz="2800" dirty="0"/>
              <a:t>data in </a:t>
            </a:r>
            <a:r>
              <a:rPr lang="en-US" sz="2800" dirty="0" smtClean="0"/>
              <a:t>miniSEED</a:t>
            </a:r>
            <a:endParaRPr lang="en-US" sz="2800" dirty="0"/>
          </a:p>
          <a:p>
            <a:r>
              <a:rPr lang="en-US" sz="2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165" y="1687067"/>
            <a:ext cx="8429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2017-05-03 04:47:13 UTC MWW6.0 	</a:t>
            </a:r>
            <a:r>
              <a:rPr lang="en-US" sz="2800" b="1" i="1" dirty="0" smtClean="0"/>
              <a:t>Tajikistan</a:t>
            </a:r>
          </a:p>
          <a:p>
            <a:r>
              <a:rPr lang="en-US" sz="2800" b="1" i="1" dirty="0"/>
              <a:t>	</a:t>
            </a:r>
            <a:r>
              <a:rPr lang="en-US" sz="2800" b="1" i="1" dirty="0" smtClean="0"/>
              <a:t>latitude: </a:t>
            </a:r>
            <a:r>
              <a:rPr lang="hr-HR" sz="2800" b="1" i="1" dirty="0" smtClean="0"/>
              <a:t>39.4996 longitude: </a:t>
            </a:r>
            <a:r>
              <a:rPr lang="nb-NO" sz="2800" b="1" i="1" dirty="0"/>
              <a:t>71.4519</a:t>
            </a:r>
            <a:endParaRPr lang="en-US" sz="2800" b="1" i="1" dirty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89220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with 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HTTP://WWW.IRIS.EDU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36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use of the IRIS 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171" b="1417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263559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12" y="1508322"/>
            <a:ext cx="8286141" cy="42647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112261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BREQ_FAST Request 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31" y="1549666"/>
            <a:ext cx="7974192" cy="3987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388056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something wrong with your BREQ_FAST?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Composing your BREQ_FAST request manually is fine but you have no idea if the IRIS DMC actually has the data you are requesting.</a:t>
            </a:r>
          </a:p>
          <a:p>
            <a:endParaRPr lang="en-US" dirty="0"/>
          </a:p>
          <a:p>
            <a:r>
              <a:rPr lang="en-US" dirty="0" smtClean="0"/>
              <a:t>The solution</a:t>
            </a:r>
            <a:r>
              <a:rPr lang="mr-IN" dirty="0" smtClean="0"/>
              <a:t>…</a:t>
            </a:r>
            <a:r>
              <a:rPr lang="en-US" dirty="0" smtClean="0"/>
              <a:t>BREQ_FAST through </a:t>
            </a:r>
            <a:r>
              <a:rPr lang="en-US" dirty="0" err="1" smtClean="0"/>
              <a:t>SeismiQuery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249507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the IRIS DMC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Traditional methods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sz="3000" dirty="0"/>
              <a:t>BREQ_FAST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dirty="0">
                <a:solidFill>
                  <a:srgbClr val="FFFF00"/>
                </a:solidFill>
              </a:rPr>
              <a:t>BREQ_FAST through </a:t>
            </a:r>
            <a:r>
              <a:rPr lang="en-US" dirty="0" err="1" smtClean="0">
                <a:solidFill>
                  <a:srgbClr val="FFFF00"/>
                </a:solidFill>
              </a:rPr>
              <a:t>SeismiQuery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Web Applications</a:t>
            </a:r>
          </a:p>
          <a:p>
            <a:pPr lvl="1"/>
            <a:r>
              <a:rPr lang="en-US" dirty="0" smtClean="0"/>
              <a:t>WILBER 3</a:t>
            </a:r>
          </a:p>
          <a:p>
            <a:r>
              <a:rPr lang="en-US" dirty="0" smtClean="0"/>
              <a:t>Clients</a:t>
            </a:r>
          </a:p>
          <a:p>
            <a:pPr lvl="1"/>
            <a:r>
              <a:rPr lang="en-US" dirty="0" err="1" smtClean="0"/>
              <a:t>PyWeed</a:t>
            </a:r>
            <a:endParaRPr lang="en-US" dirty="0" smtClean="0"/>
          </a:p>
          <a:p>
            <a:r>
              <a:rPr lang="en-US" dirty="0" smtClean="0"/>
              <a:t>Streaming data</a:t>
            </a:r>
          </a:p>
          <a:p>
            <a:pPr lvl="1"/>
            <a:r>
              <a:rPr lang="en-US" dirty="0" err="1" smtClean="0"/>
              <a:t>SEEDLink</a:t>
            </a:r>
            <a:endParaRPr lang="en-US" dirty="0" smtClean="0"/>
          </a:p>
          <a:p>
            <a:pPr lvl="1"/>
            <a:r>
              <a:rPr lang="en-US" dirty="0" smtClean="0"/>
              <a:t>SeedLink Clients (Seisgram2k)</a:t>
            </a:r>
          </a:p>
          <a:p>
            <a:r>
              <a:rPr lang="en-US" dirty="0" smtClean="0"/>
              <a:t>Web services and clients</a:t>
            </a:r>
          </a:p>
          <a:p>
            <a:pPr lvl="1"/>
            <a:r>
              <a:rPr lang="en-US" dirty="0" smtClean="0"/>
              <a:t>URL Builders</a:t>
            </a:r>
          </a:p>
          <a:p>
            <a:pPr lvl="1"/>
            <a:r>
              <a:rPr lang="en-US" dirty="0" err="1" smtClean="0"/>
              <a:t>fetchdata</a:t>
            </a:r>
            <a:endParaRPr lang="en-US" dirty="0" smtClean="0"/>
          </a:p>
          <a:p>
            <a:pPr lvl="2"/>
            <a:r>
              <a:rPr lang="en-US" dirty="0" smtClean="0"/>
              <a:t>Federated option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294872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BREQ_FAST Using </a:t>
            </a:r>
            <a:r>
              <a:rPr lang="en-US" dirty="0" err="1" smtClean="0"/>
              <a:t>SeismiQuery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>
                <a:hlinkClick r:id="rId2"/>
              </a:rPr>
              <a:t>http://</a:t>
            </a:r>
            <a:r>
              <a:rPr lang="en-US" sz="3100" dirty="0" err="1">
                <a:hlinkClick r:id="rId2"/>
              </a:rPr>
              <a:t>ds.iris.edu</a:t>
            </a:r>
            <a:r>
              <a:rPr lang="en-US" sz="3100" dirty="0">
                <a:hlinkClick r:id="rId2"/>
              </a:rPr>
              <a:t>/</a:t>
            </a:r>
            <a:r>
              <a:rPr lang="en-US" sz="3100" dirty="0" err="1">
                <a:hlinkClick r:id="rId2"/>
              </a:rPr>
              <a:t>SeismiQuery</a:t>
            </a:r>
            <a:r>
              <a:rPr lang="en-US" sz="3100" dirty="0">
                <a:hlinkClick r:id="rId2"/>
              </a:rPr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51" y="1965369"/>
            <a:ext cx="8230436" cy="3289866"/>
          </a:xfrm>
          <a:prstGeom prst="rect">
            <a:avLst/>
          </a:prstGeom>
        </p:spPr>
      </p:pic>
      <p:sp>
        <p:nvSpPr>
          <p:cNvPr id="6" name="Connector 5"/>
          <p:cNvSpPr/>
          <p:nvPr/>
        </p:nvSpPr>
        <p:spPr>
          <a:xfrm>
            <a:off x="5359573" y="3955361"/>
            <a:ext cx="822960" cy="822960"/>
          </a:xfrm>
          <a:prstGeom prst="flowChartConnector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300587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BREQ_FAST Request 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25" y="1182344"/>
            <a:ext cx="5147157" cy="5274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091" y="1594395"/>
            <a:ext cx="3186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Supports Wildcards ?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nd *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Leaving fields blank is *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Most fields can be comma    	separated lists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077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>
                <a:solidFill>
                  <a:srgbClr val="FFFF00"/>
                </a:solidFill>
              </a:rPr>
              <a:t>–</a:t>
            </a:r>
            <a:r>
              <a:rPr lang="en-US" sz="1200" dirty="0">
                <a:solidFill>
                  <a:srgbClr val="FFFF00"/>
                </a:solidFill>
              </a:rPr>
              <a:t>27 October 2017   •  Baku, Azerbaijan</a:t>
            </a:r>
          </a:p>
        </p:txBody>
      </p:sp>
    </p:spTree>
    <p:extLst>
      <p:ext uri="{BB962C8B-B14F-4D97-AF65-F5344CB8AC3E}">
        <p14:creationId xmlns:p14="http://schemas.microsoft.com/office/powerpoint/2010/main" val="424565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3564</TotalTime>
  <Words>2788</Words>
  <Application>Microsoft Macintosh PowerPoint</Application>
  <PresentationFormat>On-screen Show (4:3)</PresentationFormat>
  <Paragraphs>377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Technic</vt:lpstr>
      <vt:lpstr>Working with the IRIS DMC: Accessing Data</vt:lpstr>
      <vt:lpstr>Accessing the IRIS DMC for data</vt:lpstr>
      <vt:lpstr>BREQ_FAST an email based tool</vt:lpstr>
      <vt:lpstr>Wildcarding</vt:lpstr>
      <vt:lpstr>BREQ_FAST Request Lines</vt:lpstr>
      <vt:lpstr>Is something wrong with your BREQ_FAST?</vt:lpstr>
      <vt:lpstr>Accessing the IRIS DMC for data</vt:lpstr>
      <vt:lpstr>BREQ_FAST Using SeismiQuery http://ds.iris.edu/SeismiQuery/</vt:lpstr>
      <vt:lpstr>BREQ_FAST Request Form</vt:lpstr>
      <vt:lpstr>An exercise using BREQ_FAST </vt:lpstr>
      <vt:lpstr>Submitting a BREQ_FAST Request</vt:lpstr>
      <vt:lpstr>Accessing the IRIS DMC for data</vt:lpstr>
      <vt:lpstr>WILBER3 – Web Application</vt:lpstr>
      <vt:lpstr>Try this Wilber3 Data Request</vt:lpstr>
      <vt:lpstr>Accessing the IRIS DMC for data</vt:lpstr>
      <vt:lpstr>PyWEED – requesting data from multiple events and stations</vt:lpstr>
      <vt:lpstr>Accessing the IRIS DMC for data</vt:lpstr>
      <vt:lpstr>Streaming Data</vt:lpstr>
      <vt:lpstr>Accessing the IRIS DMC for data</vt:lpstr>
      <vt:lpstr>Web Services</vt:lpstr>
      <vt:lpstr>The Station URL Builder</vt:lpstr>
      <vt:lpstr>Stations information   in GeoCSV text format</vt:lpstr>
      <vt:lpstr>Dataselect service – access to miniSeed</vt:lpstr>
      <vt:lpstr>Accessing the IRIS DMC for data</vt:lpstr>
      <vt:lpstr>Fetchdata primary options</vt:lpstr>
      <vt:lpstr>Additional fetchdata options</vt:lpstr>
      <vt:lpstr>Executing Fetchdata</vt:lpstr>
      <vt:lpstr>Running Fetchdata</vt:lpstr>
      <vt:lpstr>Federation of Data Centers</vt:lpstr>
      <vt:lpstr>Executing a Federated Fetchdata</vt:lpstr>
      <vt:lpstr>Extracts information from federated catalog </vt:lpstr>
      <vt:lpstr>Data Center Capabilities</vt:lpstr>
      <vt:lpstr>Executing Federated Fetch</vt:lpstr>
      <vt:lpstr>An issue when Data Centers don’t have what their metadata implies they have</vt:lpstr>
      <vt:lpstr>Convert the data into SAC format using mseed2sac</vt:lpstr>
      <vt:lpstr>The object of the next exercise is for everyone to use an IRIS data request tool of their choice to request data for the following earthquake</vt:lpstr>
      <vt:lpstr>PowerPoint Presentation</vt:lpstr>
      <vt:lpstr>Connecting with IRIS</vt:lpstr>
      <vt:lpstr>Make use of the IRIS Resources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Data from Seismic networks </dc:title>
  <dc:creator>Tim Ahern</dc:creator>
  <cp:lastModifiedBy>Tim Ahern</cp:lastModifiedBy>
  <cp:revision>136</cp:revision>
  <cp:lastPrinted>2017-10-04T20:17:22Z</cp:lastPrinted>
  <dcterms:created xsi:type="dcterms:W3CDTF">2017-08-05T04:19:26Z</dcterms:created>
  <dcterms:modified xsi:type="dcterms:W3CDTF">2017-10-24T07:33:24Z</dcterms:modified>
</cp:coreProperties>
</file>